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47"/>
  </p:notesMasterIdLst>
  <p:sldIdLst>
    <p:sldId id="256" r:id="rId2"/>
    <p:sldId id="289" r:id="rId3"/>
    <p:sldId id="290" r:id="rId4"/>
    <p:sldId id="308" r:id="rId5"/>
    <p:sldId id="280" r:id="rId6"/>
    <p:sldId id="274" r:id="rId7"/>
    <p:sldId id="282" r:id="rId8"/>
    <p:sldId id="304" r:id="rId9"/>
    <p:sldId id="276" r:id="rId10"/>
    <p:sldId id="278" r:id="rId11"/>
    <p:sldId id="312" r:id="rId12"/>
    <p:sldId id="306" r:id="rId13"/>
    <p:sldId id="307" r:id="rId14"/>
    <p:sldId id="281" r:id="rId15"/>
    <p:sldId id="285" r:id="rId16"/>
    <p:sldId id="283" r:id="rId17"/>
    <p:sldId id="300" r:id="rId18"/>
    <p:sldId id="284" r:id="rId19"/>
    <p:sldId id="286" r:id="rId20"/>
    <p:sldId id="267" r:id="rId21"/>
    <p:sldId id="301" r:id="rId22"/>
    <p:sldId id="269" r:id="rId23"/>
    <p:sldId id="303" r:id="rId24"/>
    <p:sldId id="270" r:id="rId25"/>
    <p:sldId id="273" r:id="rId26"/>
    <p:sldId id="258" r:id="rId27"/>
    <p:sldId id="295" r:id="rId28"/>
    <p:sldId id="292" r:id="rId29"/>
    <p:sldId id="261" r:id="rId30"/>
    <p:sldId id="259" r:id="rId31"/>
    <p:sldId id="309" r:id="rId32"/>
    <p:sldId id="275" r:id="rId33"/>
    <p:sldId id="262" r:id="rId34"/>
    <p:sldId id="291" r:id="rId35"/>
    <p:sldId id="277" r:id="rId36"/>
    <p:sldId id="305" r:id="rId37"/>
    <p:sldId id="263" r:id="rId38"/>
    <p:sldId id="310" r:id="rId39"/>
    <p:sldId id="260" r:id="rId40"/>
    <p:sldId id="264" r:id="rId41"/>
    <p:sldId id="265" r:id="rId42"/>
    <p:sldId id="296" r:id="rId43"/>
    <p:sldId id="294" r:id="rId44"/>
    <p:sldId id="302" r:id="rId45"/>
    <p:sldId id="29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2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32" autoAdjust="0"/>
    <p:restoredTop sz="94660"/>
  </p:normalViewPr>
  <p:slideViewPr>
    <p:cSldViewPr snapToGrid="0">
      <p:cViewPr varScale="1">
        <p:scale>
          <a:sx n="68" d="100"/>
          <a:sy n="68" d="100"/>
        </p:scale>
        <p:origin x="50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6AD3AA-9938-4772-BC57-B8229E5B9A7E}" type="doc">
      <dgm:prSet loTypeId="urn:microsoft.com/office/officeart/2005/8/layout/hierarchy1" loCatId="hierarchy" qsTypeId="urn:microsoft.com/office/officeart/2005/8/quickstyle/simple3" qsCatId="simple" csTypeId="urn:microsoft.com/office/officeart/2005/8/colors/accent5_2" csCatId="accent5"/>
      <dgm:spPr/>
      <dgm:t>
        <a:bodyPr/>
        <a:lstStyle/>
        <a:p>
          <a:endParaRPr lang="en-US"/>
        </a:p>
      </dgm:t>
    </dgm:pt>
    <dgm:pt modelId="{3CA23645-FD46-4E97-B965-BDFA1F8593DE}">
      <dgm:prSet/>
      <dgm:spPr/>
      <dgm:t>
        <a:bodyPr/>
        <a:lstStyle/>
        <a:p>
          <a:r>
            <a:rPr lang="en-US"/>
            <a:t>If the input voltage to a voltage divider fluctuates, the output voltage fluctuates proportionally.</a:t>
          </a:r>
        </a:p>
      </dgm:t>
    </dgm:pt>
    <dgm:pt modelId="{1A39D8F7-E160-45FF-887A-0DFA9B37112D}" type="parTrans" cxnId="{FDFC5BF2-28FE-4B43-B0F6-1C28DF42CEE2}">
      <dgm:prSet/>
      <dgm:spPr/>
      <dgm:t>
        <a:bodyPr/>
        <a:lstStyle/>
        <a:p>
          <a:endParaRPr lang="en-US"/>
        </a:p>
      </dgm:t>
    </dgm:pt>
    <dgm:pt modelId="{51ACAF5B-560E-4B46-8F32-A19AD1A94D24}" type="sibTrans" cxnId="{FDFC5BF2-28FE-4B43-B0F6-1C28DF42CEE2}">
      <dgm:prSet/>
      <dgm:spPr/>
      <dgm:t>
        <a:bodyPr/>
        <a:lstStyle/>
        <a:p>
          <a:endParaRPr lang="en-US"/>
        </a:p>
      </dgm:t>
    </dgm:pt>
    <dgm:pt modelId="{733A11C4-4E5E-4AD1-B149-B16496803311}">
      <dgm:prSet/>
      <dgm:spPr/>
      <dgm:t>
        <a:bodyPr/>
        <a:lstStyle/>
        <a:p>
          <a:r>
            <a:rPr lang="en-US"/>
            <a:t>Even if the input voltage to a Voltage Regulator fluctuates, the output stays relatively constant.</a:t>
          </a:r>
        </a:p>
      </dgm:t>
    </dgm:pt>
    <dgm:pt modelId="{19BF3A12-8A7F-4E3F-97CE-E154777666AA}" type="parTrans" cxnId="{BC5754B5-ADD1-4FB2-907A-6930455B8E83}">
      <dgm:prSet/>
      <dgm:spPr/>
      <dgm:t>
        <a:bodyPr/>
        <a:lstStyle/>
        <a:p>
          <a:endParaRPr lang="en-US"/>
        </a:p>
      </dgm:t>
    </dgm:pt>
    <dgm:pt modelId="{FF6D3F1D-0137-4290-A37A-9689DC5FAF2A}" type="sibTrans" cxnId="{BC5754B5-ADD1-4FB2-907A-6930455B8E83}">
      <dgm:prSet/>
      <dgm:spPr/>
      <dgm:t>
        <a:bodyPr/>
        <a:lstStyle/>
        <a:p>
          <a:endParaRPr lang="en-US"/>
        </a:p>
      </dgm:t>
    </dgm:pt>
    <dgm:pt modelId="{4EC8D774-FF79-4A2E-A529-360FEF8BD68D}" type="pres">
      <dgm:prSet presAssocID="{3A6AD3AA-9938-4772-BC57-B8229E5B9A7E}" presName="hierChild1" presStyleCnt="0">
        <dgm:presLayoutVars>
          <dgm:chPref val="1"/>
          <dgm:dir/>
          <dgm:animOne val="branch"/>
          <dgm:animLvl val="lvl"/>
          <dgm:resizeHandles/>
        </dgm:presLayoutVars>
      </dgm:prSet>
      <dgm:spPr/>
    </dgm:pt>
    <dgm:pt modelId="{E148208D-04E4-454E-AFB9-233442D450AE}" type="pres">
      <dgm:prSet presAssocID="{3CA23645-FD46-4E97-B965-BDFA1F8593DE}" presName="hierRoot1" presStyleCnt="0"/>
      <dgm:spPr/>
    </dgm:pt>
    <dgm:pt modelId="{4AF4F5F4-4D67-444D-A84E-AD266EADA189}" type="pres">
      <dgm:prSet presAssocID="{3CA23645-FD46-4E97-B965-BDFA1F8593DE}" presName="composite" presStyleCnt="0"/>
      <dgm:spPr/>
    </dgm:pt>
    <dgm:pt modelId="{0647BD2E-C1ED-4AB9-9863-FA5FC7461277}" type="pres">
      <dgm:prSet presAssocID="{3CA23645-FD46-4E97-B965-BDFA1F8593DE}" presName="background" presStyleLbl="node0" presStyleIdx="0" presStyleCnt="2"/>
      <dgm:spPr/>
    </dgm:pt>
    <dgm:pt modelId="{B30D39DB-922B-4D63-84BF-768368A90623}" type="pres">
      <dgm:prSet presAssocID="{3CA23645-FD46-4E97-B965-BDFA1F8593DE}" presName="text" presStyleLbl="fgAcc0" presStyleIdx="0" presStyleCnt="2">
        <dgm:presLayoutVars>
          <dgm:chPref val="3"/>
        </dgm:presLayoutVars>
      </dgm:prSet>
      <dgm:spPr/>
    </dgm:pt>
    <dgm:pt modelId="{B61B5120-5EB4-4551-A95D-F422E7047C8E}" type="pres">
      <dgm:prSet presAssocID="{3CA23645-FD46-4E97-B965-BDFA1F8593DE}" presName="hierChild2" presStyleCnt="0"/>
      <dgm:spPr/>
    </dgm:pt>
    <dgm:pt modelId="{E21A1882-756D-42C5-80DE-141C340F6152}" type="pres">
      <dgm:prSet presAssocID="{733A11C4-4E5E-4AD1-B149-B16496803311}" presName="hierRoot1" presStyleCnt="0"/>
      <dgm:spPr/>
    </dgm:pt>
    <dgm:pt modelId="{CF9654E6-094A-4E63-8F9E-1FC7B58FA296}" type="pres">
      <dgm:prSet presAssocID="{733A11C4-4E5E-4AD1-B149-B16496803311}" presName="composite" presStyleCnt="0"/>
      <dgm:spPr/>
    </dgm:pt>
    <dgm:pt modelId="{C18381D3-4FAF-4CDE-BB96-A580D3C118AD}" type="pres">
      <dgm:prSet presAssocID="{733A11C4-4E5E-4AD1-B149-B16496803311}" presName="background" presStyleLbl="node0" presStyleIdx="1" presStyleCnt="2"/>
      <dgm:spPr/>
    </dgm:pt>
    <dgm:pt modelId="{5ECB38D6-AAB2-4FD0-BABE-1147F1D18473}" type="pres">
      <dgm:prSet presAssocID="{733A11C4-4E5E-4AD1-B149-B16496803311}" presName="text" presStyleLbl="fgAcc0" presStyleIdx="1" presStyleCnt="2">
        <dgm:presLayoutVars>
          <dgm:chPref val="3"/>
        </dgm:presLayoutVars>
      </dgm:prSet>
      <dgm:spPr/>
    </dgm:pt>
    <dgm:pt modelId="{C66E380B-ADD9-4B2D-8B61-5B455D9411B3}" type="pres">
      <dgm:prSet presAssocID="{733A11C4-4E5E-4AD1-B149-B16496803311}" presName="hierChild2" presStyleCnt="0"/>
      <dgm:spPr/>
    </dgm:pt>
  </dgm:ptLst>
  <dgm:cxnLst>
    <dgm:cxn modelId="{14147C1E-CE65-425F-960F-D092D602DDA9}" type="presOf" srcId="{3CA23645-FD46-4E97-B965-BDFA1F8593DE}" destId="{B30D39DB-922B-4D63-84BF-768368A90623}" srcOrd="0" destOrd="0" presId="urn:microsoft.com/office/officeart/2005/8/layout/hierarchy1"/>
    <dgm:cxn modelId="{15838556-6143-4BEC-95CE-C0D338649C8E}" type="presOf" srcId="{3A6AD3AA-9938-4772-BC57-B8229E5B9A7E}" destId="{4EC8D774-FF79-4A2E-A529-360FEF8BD68D}" srcOrd="0" destOrd="0" presId="urn:microsoft.com/office/officeart/2005/8/layout/hierarchy1"/>
    <dgm:cxn modelId="{F0CAE0A9-51C1-4B56-8AFB-1CFE50D54140}" type="presOf" srcId="{733A11C4-4E5E-4AD1-B149-B16496803311}" destId="{5ECB38D6-AAB2-4FD0-BABE-1147F1D18473}" srcOrd="0" destOrd="0" presId="urn:microsoft.com/office/officeart/2005/8/layout/hierarchy1"/>
    <dgm:cxn modelId="{BC5754B5-ADD1-4FB2-907A-6930455B8E83}" srcId="{3A6AD3AA-9938-4772-BC57-B8229E5B9A7E}" destId="{733A11C4-4E5E-4AD1-B149-B16496803311}" srcOrd="1" destOrd="0" parTransId="{19BF3A12-8A7F-4E3F-97CE-E154777666AA}" sibTransId="{FF6D3F1D-0137-4290-A37A-9689DC5FAF2A}"/>
    <dgm:cxn modelId="{FDFC5BF2-28FE-4B43-B0F6-1C28DF42CEE2}" srcId="{3A6AD3AA-9938-4772-BC57-B8229E5B9A7E}" destId="{3CA23645-FD46-4E97-B965-BDFA1F8593DE}" srcOrd="0" destOrd="0" parTransId="{1A39D8F7-E160-45FF-887A-0DFA9B37112D}" sibTransId="{51ACAF5B-560E-4B46-8F32-A19AD1A94D24}"/>
    <dgm:cxn modelId="{924A4431-723B-40C0-8A31-BA681CE9EE31}" type="presParOf" srcId="{4EC8D774-FF79-4A2E-A529-360FEF8BD68D}" destId="{E148208D-04E4-454E-AFB9-233442D450AE}" srcOrd="0" destOrd="0" presId="urn:microsoft.com/office/officeart/2005/8/layout/hierarchy1"/>
    <dgm:cxn modelId="{427D7EFD-C238-4692-9C1F-6B4391155156}" type="presParOf" srcId="{E148208D-04E4-454E-AFB9-233442D450AE}" destId="{4AF4F5F4-4D67-444D-A84E-AD266EADA189}" srcOrd="0" destOrd="0" presId="urn:microsoft.com/office/officeart/2005/8/layout/hierarchy1"/>
    <dgm:cxn modelId="{BA755ADB-BE43-45E0-B88F-1B022CEC0AB8}" type="presParOf" srcId="{4AF4F5F4-4D67-444D-A84E-AD266EADA189}" destId="{0647BD2E-C1ED-4AB9-9863-FA5FC7461277}" srcOrd="0" destOrd="0" presId="urn:microsoft.com/office/officeart/2005/8/layout/hierarchy1"/>
    <dgm:cxn modelId="{A06C1CC9-7362-4F11-82EC-3DA18E257240}" type="presParOf" srcId="{4AF4F5F4-4D67-444D-A84E-AD266EADA189}" destId="{B30D39DB-922B-4D63-84BF-768368A90623}" srcOrd="1" destOrd="0" presId="urn:microsoft.com/office/officeart/2005/8/layout/hierarchy1"/>
    <dgm:cxn modelId="{C7806FA6-AF1B-4DF4-B5B2-1C692054479E}" type="presParOf" srcId="{E148208D-04E4-454E-AFB9-233442D450AE}" destId="{B61B5120-5EB4-4551-A95D-F422E7047C8E}" srcOrd="1" destOrd="0" presId="urn:microsoft.com/office/officeart/2005/8/layout/hierarchy1"/>
    <dgm:cxn modelId="{6484D363-AFF6-4E70-A537-B95B99044679}" type="presParOf" srcId="{4EC8D774-FF79-4A2E-A529-360FEF8BD68D}" destId="{E21A1882-756D-42C5-80DE-141C340F6152}" srcOrd="1" destOrd="0" presId="urn:microsoft.com/office/officeart/2005/8/layout/hierarchy1"/>
    <dgm:cxn modelId="{DF145FE2-1EFE-4E56-B7EC-7ADE7E3F0EE0}" type="presParOf" srcId="{E21A1882-756D-42C5-80DE-141C340F6152}" destId="{CF9654E6-094A-4E63-8F9E-1FC7B58FA296}" srcOrd="0" destOrd="0" presId="urn:microsoft.com/office/officeart/2005/8/layout/hierarchy1"/>
    <dgm:cxn modelId="{9FE2B19C-2A97-4FDB-A943-FA758A0159DE}" type="presParOf" srcId="{CF9654E6-094A-4E63-8F9E-1FC7B58FA296}" destId="{C18381D3-4FAF-4CDE-BB96-A580D3C118AD}" srcOrd="0" destOrd="0" presId="urn:microsoft.com/office/officeart/2005/8/layout/hierarchy1"/>
    <dgm:cxn modelId="{29FBFA8A-E0CA-447A-B458-814DE942B0BE}" type="presParOf" srcId="{CF9654E6-094A-4E63-8F9E-1FC7B58FA296}" destId="{5ECB38D6-AAB2-4FD0-BABE-1147F1D18473}" srcOrd="1" destOrd="0" presId="urn:microsoft.com/office/officeart/2005/8/layout/hierarchy1"/>
    <dgm:cxn modelId="{A485D5B0-2FF5-4466-A2F0-AD1434666C71}" type="presParOf" srcId="{E21A1882-756D-42C5-80DE-141C340F6152}" destId="{C66E380B-ADD9-4B2D-8B61-5B455D9411B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6F4D8B-0CB0-4E56-B48A-AF5BFCEB0977}" type="doc">
      <dgm:prSet loTypeId="urn:microsoft.com/office/officeart/2005/8/layout/hierarchy6" loCatId="hierarchy" qsTypeId="urn:microsoft.com/office/officeart/2005/8/quickstyle/simple1" qsCatId="simple" csTypeId="urn:microsoft.com/office/officeart/2005/8/colors/colorful5" csCatId="colorful" phldr="1"/>
      <dgm:spPr/>
      <dgm:t>
        <a:bodyPr/>
        <a:lstStyle/>
        <a:p>
          <a:endParaRPr lang="en-IN"/>
        </a:p>
      </dgm:t>
    </dgm:pt>
    <dgm:pt modelId="{CFA831DC-6A68-4438-ADF0-BA3501CFE701}">
      <dgm:prSet phldrT="[Text]"/>
      <dgm:spPr/>
      <dgm:t>
        <a:bodyPr/>
        <a:lstStyle/>
        <a:p>
          <a:r>
            <a:rPr lang="en-IN"/>
            <a:t>Transistors</a:t>
          </a:r>
          <a:endParaRPr lang="en-IN" dirty="0"/>
        </a:p>
      </dgm:t>
    </dgm:pt>
    <dgm:pt modelId="{AC8ED7BC-F752-435E-AFBC-C2710EE8D5CB}" type="parTrans" cxnId="{AA41A3C3-9F91-4E5E-BC8D-E268179619FD}">
      <dgm:prSet/>
      <dgm:spPr/>
      <dgm:t>
        <a:bodyPr/>
        <a:lstStyle/>
        <a:p>
          <a:endParaRPr lang="en-IN"/>
        </a:p>
      </dgm:t>
    </dgm:pt>
    <dgm:pt modelId="{DDBC2208-09D8-4AAB-B0B9-A94793CA5669}" type="sibTrans" cxnId="{AA41A3C3-9F91-4E5E-BC8D-E268179619FD}">
      <dgm:prSet/>
      <dgm:spPr/>
      <dgm:t>
        <a:bodyPr/>
        <a:lstStyle/>
        <a:p>
          <a:endParaRPr lang="en-IN"/>
        </a:p>
      </dgm:t>
    </dgm:pt>
    <dgm:pt modelId="{944E2F82-D1F9-4F18-99C1-9F041AC8DC7D}">
      <dgm:prSet phldrT="[Text]"/>
      <dgm:spPr/>
      <dgm:t>
        <a:bodyPr/>
        <a:lstStyle/>
        <a:p>
          <a:r>
            <a:rPr lang="en-IN"/>
            <a:t>BJT</a:t>
          </a:r>
          <a:endParaRPr lang="en-IN" dirty="0"/>
        </a:p>
      </dgm:t>
    </dgm:pt>
    <dgm:pt modelId="{4699ED8A-5D00-4C2F-BE6B-5D4DED3EA55C}" type="parTrans" cxnId="{344ADAE8-43F1-4BA3-AB77-816E46DC9257}">
      <dgm:prSet/>
      <dgm:spPr/>
      <dgm:t>
        <a:bodyPr/>
        <a:lstStyle/>
        <a:p>
          <a:endParaRPr lang="en-IN"/>
        </a:p>
      </dgm:t>
    </dgm:pt>
    <dgm:pt modelId="{4C507E44-7857-4849-B584-F398EDB9A5F2}" type="sibTrans" cxnId="{344ADAE8-43F1-4BA3-AB77-816E46DC9257}">
      <dgm:prSet/>
      <dgm:spPr/>
      <dgm:t>
        <a:bodyPr/>
        <a:lstStyle/>
        <a:p>
          <a:endParaRPr lang="en-IN"/>
        </a:p>
      </dgm:t>
    </dgm:pt>
    <dgm:pt modelId="{B86DDB7B-FD51-45D5-9206-34EEA1EA6CDC}">
      <dgm:prSet phldrT="[Text]"/>
      <dgm:spPr/>
      <dgm:t>
        <a:bodyPr/>
        <a:lstStyle/>
        <a:p>
          <a:r>
            <a:rPr lang="en-IN"/>
            <a:t>FET</a:t>
          </a:r>
          <a:endParaRPr lang="en-IN" dirty="0"/>
        </a:p>
      </dgm:t>
    </dgm:pt>
    <dgm:pt modelId="{A08F7B2A-AE7F-42BB-AE30-B90DCC335557}" type="parTrans" cxnId="{6B24B32B-C507-4950-ACF6-A9634D44B66E}">
      <dgm:prSet/>
      <dgm:spPr/>
      <dgm:t>
        <a:bodyPr/>
        <a:lstStyle/>
        <a:p>
          <a:endParaRPr lang="en-IN"/>
        </a:p>
      </dgm:t>
    </dgm:pt>
    <dgm:pt modelId="{8253B356-665C-482D-A7C8-CD79615B9B17}" type="sibTrans" cxnId="{6B24B32B-C507-4950-ACF6-A9634D44B66E}">
      <dgm:prSet/>
      <dgm:spPr/>
      <dgm:t>
        <a:bodyPr/>
        <a:lstStyle/>
        <a:p>
          <a:endParaRPr lang="en-IN"/>
        </a:p>
      </dgm:t>
    </dgm:pt>
    <dgm:pt modelId="{004EC9CD-E4FB-414C-B174-141EE61FBD3E}">
      <dgm:prSet phldrT="[Text]"/>
      <dgm:spPr/>
      <dgm:t>
        <a:bodyPr/>
        <a:lstStyle/>
        <a:p>
          <a:r>
            <a:rPr lang="en-IN"/>
            <a:t>NPN</a:t>
          </a:r>
          <a:endParaRPr lang="en-IN" dirty="0"/>
        </a:p>
      </dgm:t>
    </dgm:pt>
    <dgm:pt modelId="{EC6D59F3-95FD-41F7-8868-55DFC7802587}" type="parTrans" cxnId="{A5A18AC0-DB9E-4A45-B62C-6114E5FAF3F3}">
      <dgm:prSet/>
      <dgm:spPr/>
      <dgm:t>
        <a:bodyPr/>
        <a:lstStyle/>
        <a:p>
          <a:endParaRPr lang="en-IN"/>
        </a:p>
      </dgm:t>
    </dgm:pt>
    <dgm:pt modelId="{BABAFB86-0DBD-4376-82CF-7A4D8400B415}" type="sibTrans" cxnId="{A5A18AC0-DB9E-4A45-B62C-6114E5FAF3F3}">
      <dgm:prSet/>
      <dgm:spPr/>
      <dgm:t>
        <a:bodyPr/>
        <a:lstStyle/>
        <a:p>
          <a:endParaRPr lang="en-IN"/>
        </a:p>
      </dgm:t>
    </dgm:pt>
    <dgm:pt modelId="{BF23A2B5-C17E-4FC8-B917-12FE9E59CA7B}">
      <dgm:prSet phldrT="[Text]"/>
      <dgm:spPr/>
      <dgm:t>
        <a:bodyPr/>
        <a:lstStyle/>
        <a:p>
          <a:r>
            <a:rPr lang="en-IN"/>
            <a:t>PNP</a:t>
          </a:r>
          <a:endParaRPr lang="en-IN" dirty="0"/>
        </a:p>
      </dgm:t>
    </dgm:pt>
    <dgm:pt modelId="{3D3ADCC7-06FD-4B15-B358-DC51FB691574}" type="parTrans" cxnId="{B75A70FF-7542-4AB9-A85D-C6D32C6CCAE8}">
      <dgm:prSet/>
      <dgm:spPr/>
      <dgm:t>
        <a:bodyPr/>
        <a:lstStyle/>
        <a:p>
          <a:endParaRPr lang="en-IN"/>
        </a:p>
      </dgm:t>
    </dgm:pt>
    <dgm:pt modelId="{4B555000-A775-4C98-B020-81B896C52217}" type="sibTrans" cxnId="{B75A70FF-7542-4AB9-A85D-C6D32C6CCAE8}">
      <dgm:prSet/>
      <dgm:spPr/>
      <dgm:t>
        <a:bodyPr/>
        <a:lstStyle/>
        <a:p>
          <a:endParaRPr lang="en-IN"/>
        </a:p>
      </dgm:t>
    </dgm:pt>
    <dgm:pt modelId="{C0421423-BEC1-4EC9-84EE-6B802ABEA672}">
      <dgm:prSet phldrT="[Text]"/>
      <dgm:spPr/>
      <dgm:t>
        <a:bodyPr/>
        <a:lstStyle/>
        <a:p>
          <a:r>
            <a:rPr lang="en-IN"/>
            <a:t>JFET</a:t>
          </a:r>
          <a:endParaRPr lang="en-IN" dirty="0"/>
        </a:p>
      </dgm:t>
    </dgm:pt>
    <dgm:pt modelId="{D6A2848E-1225-4DC4-BF57-00408C267E8C}" type="parTrans" cxnId="{A016D146-4723-45D8-BDB0-478927BC402B}">
      <dgm:prSet/>
      <dgm:spPr/>
      <dgm:t>
        <a:bodyPr/>
        <a:lstStyle/>
        <a:p>
          <a:endParaRPr lang="en-IN"/>
        </a:p>
      </dgm:t>
    </dgm:pt>
    <dgm:pt modelId="{5C541D60-A317-4B40-9FE9-EDE37765722F}" type="sibTrans" cxnId="{A016D146-4723-45D8-BDB0-478927BC402B}">
      <dgm:prSet/>
      <dgm:spPr/>
      <dgm:t>
        <a:bodyPr/>
        <a:lstStyle/>
        <a:p>
          <a:endParaRPr lang="en-IN"/>
        </a:p>
      </dgm:t>
    </dgm:pt>
    <dgm:pt modelId="{C1DAFE89-84AC-4568-B7B7-9B820D769817}">
      <dgm:prSet phldrT="[Text]"/>
      <dgm:spPr/>
      <dgm:t>
        <a:bodyPr/>
        <a:lstStyle/>
        <a:p>
          <a:r>
            <a:rPr lang="en-IN"/>
            <a:t>MOSFET</a:t>
          </a:r>
          <a:endParaRPr lang="en-IN" dirty="0"/>
        </a:p>
      </dgm:t>
    </dgm:pt>
    <dgm:pt modelId="{CAF175FC-CB5A-435B-A1EE-0D857BC05221}" type="parTrans" cxnId="{0F1B5ADC-4446-4C74-BE62-DD576E3681D0}">
      <dgm:prSet/>
      <dgm:spPr/>
      <dgm:t>
        <a:bodyPr/>
        <a:lstStyle/>
        <a:p>
          <a:endParaRPr lang="en-IN"/>
        </a:p>
      </dgm:t>
    </dgm:pt>
    <dgm:pt modelId="{6C2F66E8-C826-4E90-B556-7BDF60DA93BA}" type="sibTrans" cxnId="{0F1B5ADC-4446-4C74-BE62-DD576E3681D0}">
      <dgm:prSet/>
      <dgm:spPr/>
      <dgm:t>
        <a:bodyPr/>
        <a:lstStyle/>
        <a:p>
          <a:endParaRPr lang="en-IN"/>
        </a:p>
      </dgm:t>
    </dgm:pt>
    <dgm:pt modelId="{9B343D18-2348-47F4-84C0-80268355F3A7}">
      <dgm:prSet phldrT="[Text]"/>
      <dgm:spPr/>
      <dgm:t>
        <a:bodyPr/>
        <a:lstStyle/>
        <a:p>
          <a:r>
            <a:rPr lang="en-IN"/>
            <a:t>N-Channel</a:t>
          </a:r>
          <a:endParaRPr lang="en-IN" dirty="0"/>
        </a:p>
      </dgm:t>
    </dgm:pt>
    <dgm:pt modelId="{AA2FE3B1-05E8-40B9-923C-71153B824FE9}" type="parTrans" cxnId="{4DC932AF-39A6-46CC-BD80-5BECA2794768}">
      <dgm:prSet/>
      <dgm:spPr/>
      <dgm:t>
        <a:bodyPr/>
        <a:lstStyle/>
        <a:p>
          <a:endParaRPr lang="en-IN"/>
        </a:p>
      </dgm:t>
    </dgm:pt>
    <dgm:pt modelId="{7BED4724-405F-4EF6-A424-266FD88A17FC}" type="sibTrans" cxnId="{4DC932AF-39A6-46CC-BD80-5BECA2794768}">
      <dgm:prSet/>
      <dgm:spPr/>
      <dgm:t>
        <a:bodyPr/>
        <a:lstStyle/>
        <a:p>
          <a:endParaRPr lang="en-IN"/>
        </a:p>
      </dgm:t>
    </dgm:pt>
    <dgm:pt modelId="{7957D9CC-FD08-4B06-8BC0-0C893A7E7869}">
      <dgm:prSet phldrT="[Text]"/>
      <dgm:spPr/>
      <dgm:t>
        <a:bodyPr/>
        <a:lstStyle/>
        <a:p>
          <a:r>
            <a:rPr lang="en-IN"/>
            <a:t>P-Channel</a:t>
          </a:r>
          <a:endParaRPr lang="en-IN" dirty="0"/>
        </a:p>
      </dgm:t>
    </dgm:pt>
    <dgm:pt modelId="{408D15AF-7D1C-4920-9779-4D8FC994469A}" type="parTrans" cxnId="{DFD3E772-4900-4A92-97D9-8B8125856089}">
      <dgm:prSet/>
      <dgm:spPr/>
      <dgm:t>
        <a:bodyPr/>
        <a:lstStyle/>
        <a:p>
          <a:endParaRPr lang="en-IN"/>
        </a:p>
      </dgm:t>
    </dgm:pt>
    <dgm:pt modelId="{93ACA167-1301-4CBB-B5D6-D525CF8F6F32}" type="sibTrans" cxnId="{DFD3E772-4900-4A92-97D9-8B8125856089}">
      <dgm:prSet/>
      <dgm:spPr/>
      <dgm:t>
        <a:bodyPr/>
        <a:lstStyle/>
        <a:p>
          <a:endParaRPr lang="en-IN"/>
        </a:p>
      </dgm:t>
    </dgm:pt>
    <dgm:pt modelId="{9597454D-CF34-4CC0-BB0A-80700201D08D}">
      <dgm:prSet phldrT="[Text]"/>
      <dgm:spPr/>
      <dgm:t>
        <a:bodyPr/>
        <a:lstStyle/>
        <a:p>
          <a:r>
            <a:rPr lang="en-IN"/>
            <a:t>N-Channel</a:t>
          </a:r>
          <a:endParaRPr lang="en-IN" dirty="0"/>
        </a:p>
      </dgm:t>
    </dgm:pt>
    <dgm:pt modelId="{5ED16ED3-2B69-463F-B93C-C52D6B0E5209}" type="parTrans" cxnId="{7EF9A5AB-33D4-4558-B7DD-C94E5B6623FB}">
      <dgm:prSet/>
      <dgm:spPr/>
      <dgm:t>
        <a:bodyPr/>
        <a:lstStyle/>
        <a:p>
          <a:endParaRPr lang="en-IN"/>
        </a:p>
      </dgm:t>
    </dgm:pt>
    <dgm:pt modelId="{27479435-9CA3-4256-BBA3-124357D53745}" type="sibTrans" cxnId="{7EF9A5AB-33D4-4558-B7DD-C94E5B6623FB}">
      <dgm:prSet/>
      <dgm:spPr/>
      <dgm:t>
        <a:bodyPr/>
        <a:lstStyle/>
        <a:p>
          <a:endParaRPr lang="en-IN"/>
        </a:p>
      </dgm:t>
    </dgm:pt>
    <dgm:pt modelId="{FD43E04B-F192-4618-BA35-E2C9A4CB8C2A}">
      <dgm:prSet phldrT="[Text]"/>
      <dgm:spPr/>
      <dgm:t>
        <a:bodyPr/>
        <a:lstStyle/>
        <a:p>
          <a:r>
            <a:rPr lang="en-IN" dirty="0"/>
            <a:t>P-Channel</a:t>
          </a:r>
        </a:p>
      </dgm:t>
    </dgm:pt>
    <dgm:pt modelId="{14842C5C-ECA8-42C8-B766-B4F1EE6A8495}" type="parTrans" cxnId="{B5AF1B0A-1767-4438-805C-4DB87AEE465C}">
      <dgm:prSet/>
      <dgm:spPr/>
      <dgm:t>
        <a:bodyPr/>
        <a:lstStyle/>
        <a:p>
          <a:endParaRPr lang="en-IN"/>
        </a:p>
      </dgm:t>
    </dgm:pt>
    <dgm:pt modelId="{902BB281-7B25-4F96-9E2A-C4B80DED945B}" type="sibTrans" cxnId="{B5AF1B0A-1767-4438-805C-4DB87AEE465C}">
      <dgm:prSet/>
      <dgm:spPr/>
      <dgm:t>
        <a:bodyPr/>
        <a:lstStyle/>
        <a:p>
          <a:endParaRPr lang="en-IN"/>
        </a:p>
      </dgm:t>
    </dgm:pt>
    <dgm:pt modelId="{EAB61DB6-CB7A-4331-BE63-E4494840BC2D}" type="pres">
      <dgm:prSet presAssocID="{8B6F4D8B-0CB0-4E56-B48A-AF5BFCEB0977}" presName="mainComposite" presStyleCnt="0">
        <dgm:presLayoutVars>
          <dgm:chPref val="1"/>
          <dgm:dir/>
          <dgm:animOne val="branch"/>
          <dgm:animLvl val="lvl"/>
          <dgm:resizeHandles val="exact"/>
        </dgm:presLayoutVars>
      </dgm:prSet>
      <dgm:spPr/>
    </dgm:pt>
    <dgm:pt modelId="{8F8505EE-0B25-4210-8159-6707CB29E565}" type="pres">
      <dgm:prSet presAssocID="{8B6F4D8B-0CB0-4E56-B48A-AF5BFCEB0977}" presName="hierFlow" presStyleCnt="0"/>
      <dgm:spPr/>
    </dgm:pt>
    <dgm:pt modelId="{D1B6AD04-77FA-49E4-B5AC-0BF65A503A0C}" type="pres">
      <dgm:prSet presAssocID="{8B6F4D8B-0CB0-4E56-B48A-AF5BFCEB0977}" presName="hierChild1" presStyleCnt="0">
        <dgm:presLayoutVars>
          <dgm:chPref val="1"/>
          <dgm:animOne val="branch"/>
          <dgm:animLvl val="lvl"/>
        </dgm:presLayoutVars>
      </dgm:prSet>
      <dgm:spPr/>
    </dgm:pt>
    <dgm:pt modelId="{65390290-E4E0-4155-939D-78AC51B969CA}" type="pres">
      <dgm:prSet presAssocID="{CFA831DC-6A68-4438-ADF0-BA3501CFE701}" presName="Name14" presStyleCnt="0"/>
      <dgm:spPr/>
    </dgm:pt>
    <dgm:pt modelId="{133E7669-0F1F-4AF8-8661-EB2B8824C362}" type="pres">
      <dgm:prSet presAssocID="{CFA831DC-6A68-4438-ADF0-BA3501CFE701}" presName="level1Shape" presStyleLbl="node0" presStyleIdx="0" presStyleCnt="1" custLinFactNeighborX="65000" custLinFactNeighborY="3566">
        <dgm:presLayoutVars>
          <dgm:chPref val="3"/>
        </dgm:presLayoutVars>
      </dgm:prSet>
      <dgm:spPr/>
    </dgm:pt>
    <dgm:pt modelId="{85BC0CE7-C75B-44D5-A5CA-ABE3F00BD538}" type="pres">
      <dgm:prSet presAssocID="{CFA831DC-6A68-4438-ADF0-BA3501CFE701}" presName="hierChild2" presStyleCnt="0"/>
      <dgm:spPr/>
    </dgm:pt>
    <dgm:pt modelId="{8DF469D9-181E-4100-A0F1-7DFBD3592FCC}" type="pres">
      <dgm:prSet presAssocID="{4699ED8A-5D00-4C2F-BE6B-5D4DED3EA55C}" presName="Name19" presStyleLbl="parChTrans1D2" presStyleIdx="0" presStyleCnt="2"/>
      <dgm:spPr/>
    </dgm:pt>
    <dgm:pt modelId="{D53E226D-3B2E-48E0-BCB3-E204804E5F61}" type="pres">
      <dgm:prSet presAssocID="{944E2F82-D1F9-4F18-99C1-9F041AC8DC7D}" presName="Name21" presStyleCnt="0"/>
      <dgm:spPr/>
    </dgm:pt>
    <dgm:pt modelId="{63D408D7-7BFB-4848-B7AA-0DA4D29E3731}" type="pres">
      <dgm:prSet presAssocID="{944E2F82-D1F9-4F18-99C1-9F041AC8DC7D}" presName="level2Shape" presStyleLbl="node2" presStyleIdx="0" presStyleCnt="2"/>
      <dgm:spPr/>
    </dgm:pt>
    <dgm:pt modelId="{82FDBDC8-4F79-4FC9-94A9-1C6C4DD71551}" type="pres">
      <dgm:prSet presAssocID="{944E2F82-D1F9-4F18-99C1-9F041AC8DC7D}" presName="hierChild3" presStyleCnt="0"/>
      <dgm:spPr/>
    </dgm:pt>
    <dgm:pt modelId="{3AD0B48A-2EA9-44BD-A707-CCE9484B5453}" type="pres">
      <dgm:prSet presAssocID="{3D3ADCC7-06FD-4B15-B358-DC51FB691574}" presName="Name19" presStyleLbl="parChTrans1D3" presStyleIdx="0" presStyleCnt="4"/>
      <dgm:spPr/>
    </dgm:pt>
    <dgm:pt modelId="{3FB052EE-28BA-4127-84D6-BF959E706531}" type="pres">
      <dgm:prSet presAssocID="{BF23A2B5-C17E-4FC8-B917-12FE9E59CA7B}" presName="Name21" presStyleCnt="0"/>
      <dgm:spPr/>
    </dgm:pt>
    <dgm:pt modelId="{E1C3DFAE-F38A-4409-A76C-F401CDDC7363}" type="pres">
      <dgm:prSet presAssocID="{BF23A2B5-C17E-4FC8-B917-12FE9E59CA7B}" presName="level2Shape" presStyleLbl="node3" presStyleIdx="0" presStyleCnt="4"/>
      <dgm:spPr/>
    </dgm:pt>
    <dgm:pt modelId="{F65BCBDB-C243-47DB-9EA7-03ADB7A556AF}" type="pres">
      <dgm:prSet presAssocID="{BF23A2B5-C17E-4FC8-B917-12FE9E59CA7B}" presName="hierChild3" presStyleCnt="0"/>
      <dgm:spPr/>
    </dgm:pt>
    <dgm:pt modelId="{253834B6-6E3F-470F-BDC4-B283136C3C56}" type="pres">
      <dgm:prSet presAssocID="{EC6D59F3-95FD-41F7-8868-55DFC7802587}" presName="Name19" presStyleLbl="parChTrans1D3" presStyleIdx="1" presStyleCnt="4"/>
      <dgm:spPr/>
    </dgm:pt>
    <dgm:pt modelId="{625E97AE-35F0-454A-B462-2556A76DABC7}" type="pres">
      <dgm:prSet presAssocID="{004EC9CD-E4FB-414C-B174-141EE61FBD3E}" presName="Name21" presStyleCnt="0"/>
      <dgm:spPr/>
    </dgm:pt>
    <dgm:pt modelId="{21460DF6-11DA-4431-95AD-E6B0ED0CB59C}" type="pres">
      <dgm:prSet presAssocID="{004EC9CD-E4FB-414C-B174-141EE61FBD3E}" presName="level2Shape" presStyleLbl="node3" presStyleIdx="1" presStyleCnt="4"/>
      <dgm:spPr/>
    </dgm:pt>
    <dgm:pt modelId="{4618AAE0-E1F7-4B40-B46A-8D53E25037BE}" type="pres">
      <dgm:prSet presAssocID="{004EC9CD-E4FB-414C-B174-141EE61FBD3E}" presName="hierChild3" presStyleCnt="0"/>
      <dgm:spPr/>
    </dgm:pt>
    <dgm:pt modelId="{2687E44A-AA63-49B0-B901-75013768892D}" type="pres">
      <dgm:prSet presAssocID="{A08F7B2A-AE7F-42BB-AE30-B90DCC335557}" presName="Name19" presStyleLbl="parChTrans1D2" presStyleIdx="1" presStyleCnt="2"/>
      <dgm:spPr/>
    </dgm:pt>
    <dgm:pt modelId="{86B8DD77-A25E-4F60-BD43-3D8AAA85CB2C}" type="pres">
      <dgm:prSet presAssocID="{B86DDB7B-FD51-45D5-9206-34EEA1EA6CDC}" presName="Name21" presStyleCnt="0"/>
      <dgm:spPr/>
    </dgm:pt>
    <dgm:pt modelId="{E6B3C1C5-6192-4DF3-92A3-10AD36A88261}" type="pres">
      <dgm:prSet presAssocID="{B86DDB7B-FD51-45D5-9206-34EEA1EA6CDC}" presName="level2Shape" presStyleLbl="node2" presStyleIdx="1" presStyleCnt="2"/>
      <dgm:spPr/>
    </dgm:pt>
    <dgm:pt modelId="{C7693A18-787F-4567-B3B6-12B063C1240A}" type="pres">
      <dgm:prSet presAssocID="{B86DDB7B-FD51-45D5-9206-34EEA1EA6CDC}" presName="hierChild3" presStyleCnt="0"/>
      <dgm:spPr/>
    </dgm:pt>
    <dgm:pt modelId="{4616052F-0A03-4A40-A43B-1EDE2D9F8C2C}" type="pres">
      <dgm:prSet presAssocID="{D6A2848E-1225-4DC4-BF57-00408C267E8C}" presName="Name19" presStyleLbl="parChTrans1D3" presStyleIdx="2" presStyleCnt="4"/>
      <dgm:spPr/>
    </dgm:pt>
    <dgm:pt modelId="{71528AE6-056C-4307-97C1-1CE6CDB5F189}" type="pres">
      <dgm:prSet presAssocID="{C0421423-BEC1-4EC9-84EE-6B802ABEA672}" presName="Name21" presStyleCnt="0"/>
      <dgm:spPr/>
    </dgm:pt>
    <dgm:pt modelId="{DE701C55-290E-4E39-9AFC-D44780FE2E91}" type="pres">
      <dgm:prSet presAssocID="{C0421423-BEC1-4EC9-84EE-6B802ABEA672}" presName="level2Shape" presStyleLbl="node3" presStyleIdx="2" presStyleCnt="4"/>
      <dgm:spPr/>
    </dgm:pt>
    <dgm:pt modelId="{133C2319-752F-4012-B877-4F634134AA43}" type="pres">
      <dgm:prSet presAssocID="{C0421423-BEC1-4EC9-84EE-6B802ABEA672}" presName="hierChild3" presStyleCnt="0"/>
      <dgm:spPr/>
    </dgm:pt>
    <dgm:pt modelId="{098EA56E-C6A5-489A-8413-E598861D5BBD}" type="pres">
      <dgm:prSet presAssocID="{5ED16ED3-2B69-463F-B93C-C52D6B0E5209}" presName="Name19" presStyleLbl="parChTrans1D4" presStyleIdx="0" presStyleCnt="4"/>
      <dgm:spPr/>
    </dgm:pt>
    <dgm:pt modelId="{18B68BFE-F413-4FF9-9365-C8A9FFF00DBC}" type="pres">
      <dgm:prSet presAssocID="{9597454D-CF34-4CC0-BB0A-80700201D08D}" presName="Name21" presStyleCnt="0"/>
      <dgm:spPr/>
    </dgm:pt>
    <dgm:pt modelId="{C768559F-5643-487D-BF0C-B301F15E96C2}" type="pres">
      <dgm:prSet presAssocID="{9597454D-CF34-4CC0-BB0A-80700201D08D}" presName="level2Shape" presStyleLbl="node4" presStyleIdx="0" presStyleCnt="4"/>
      <dgm:spPr/>
    </dgm:pt>
    <dgm:pt modelId="{C99C5E00-32E9-4637-943F-364002D0724F}" type="pres">
      <dgm:prSet presAssocID="{9597454D-CF34-4CC0-BB0A-80700201D08D}" presName="hierChild3" presStyleCnt="0"/>
      <dgm:spPr/>
    </dgm:pt>
    <dgm:pt modelId="{A53281EC-5BEC-4B2C-9DB4-516E88FE37AD}" type="pres">
      <dgm:prSet presAssocID="{14842C5C-ECA8-42C8-B766-B4F1EE6A8495}" presName="Name19" presStyleLbl="parChTrans1D4" presStyleIdx="1" presStyleCnt="4"/>
      <dgm:spPr/>
    </dgm:pt>
    <dgm:pt modelId="{70E5729A-FAEF-4DF2-80C0-A2B9622961B6}" type="pres">
      <dgm:prSet presAssocID="{FD43E04B-F192-4618-BA35-E2C9A4CB8C2A}" presName="Name21" presStyleCnt="0"/>
      <dgm:spPr/>
    </dgm:pt>
    <dgm:pt modelId="{7FA06B93-BBF7-41E4-86D6-13791F8F552B}" type="pres">
      <dgm:prSet presAssocID="{FD43E04B-F192-4618-BA35-E2C9A4CB8C2A}" presName="level2Shape" presStyleLbl="node4" presStyleIdx="1" presStyleCnt="4"/>
      <dgm:spPr/>
    </dgm:pt>
    <dgm:pt modelId="{76B26BD6-1DA5-47D2-81CC-CE2E154F82A4}" type="pres">
      <dgm:prSet presAssocID="{FD43E04B-F192-4618-BA35-E2C9A4CB8C2A}" presName="hierChild3" presStyleCnt="0"/>
      <dgm:spPr/>
    </dgm:pt>
    <dgm:pt modelId="{00A1C0A7-A570-40CF-8284-1167C43E8491}" type="pres">
      <dgm:prSet presAssocID="{CAF175FC-CB5A-435B-A1EE-0D857BC05221}" presName="Name19" presStyleLbl="parChTrans1D3" presStyleIdx="3" presStyleCnt="4"/>
      <dgm:spPr/>
    </dgm:pt>
    <dgm:pt modelId="{2BF7BCA6-0BB6-4C34-B2D6-D023706DDD20}" type="pres">
      <dgm:prSet presAssocID="{C1DAFE89-84AC-4568-B7B7-9B820D769817}" presName="Name21" presStyleCnt="0"/>
      <dgm:spPr/>
    </dgm:pt>
    <dgm:pt modelId="{E3D52EA7-8441-40AC-B124-E52DC7184179}" type="pres">
      <dgm:prSet presAssocID="{C1DAFE89-84AC-4568-B7B7-9B820D769817}" presName="level2Shape" presStyleLbl="node3" presStyleIdx="3" presStyleCnt="4"/>
      <dgm:spPr/>
    </dgm:pt>
    <dgm:pt modelId="{C0A3EA8B-0EA0-48F6-BA37-2ACDCD4B4A55}" type="pres">
      <dgm:prSet presAssocID="{C1DAFE89-84AC-4568-B7B7-9B820D769817}" presName="hierChild3" presStyleCnt="0"/>
      <dgm:spPr/>
    </dgm:pt>
    <dgm:pt modelId="{92B0E816-2511-4522-83C2-1E9C5A977D79}" type="pres">
      <dgm:prSet presAssocID="{AA2FE3B1-05E8-40B9-923C-71153B824FE9}" presName="Name19" presStyleLbl="parChTrans1D4" presStyleIdx="2" presStyleCnt="4"/>
      <dgm:spPr/>
    </dgm:pt>
    <dgm:pt modelId="{FEC7984A-768C-404F-A8F3-2344C920B6B8}" type="pres">
      <dgm:prSet presAssocID="{9B343D18-2348-47F4-84C0-80268355F3A7}" presName="Name21" presStyleCnt="0"/>
      <dgm:spPr/>
    </dgm:pt>
    <dgm:pt modelId="{1E7D104B-59B5-4CDA-A1D7-3E2090AC3DFB}" type="pres">
      <dgm:prSet presAssocID="{9B343D18-2348-47F4-84C0-80268355F3A7}" presName="level2Shape" presStyleLbl="node4" presStyleIdx="2" presStyleCnt="4"/>
      <dgm:spPr/>
    </dgm:pt>
    <dgm:pt modelId="{CF400342-2191-4125-AB95-AB18928360D2}" type="pres">
      <dgm:prSet presAssocID="{9B343D18-2348-47F4-84C0-80268355F3A7}" presName="hierChild3" presStyleCnt="0"/>
      <dgm:spPr/>
    </dgm:pt>
    <dgm:pt modelId="{2A7BBA54-07AB-4C95-9CDD-56041BA3AA1F}" type="pres">
      <dgm:prSet presAssocID="{408D15AF-7D1C-4920-9779-4D8FC994469A}" presName="Name19" presStyleLbl="parChTrans1D4" presStyleIdx="3" presStyleCnt="4"/>
      <dgm:spPr/>
    </dgm:pt>
    <dgm:pt modelId="{31AA1F1B-FA3C-401E-98AC-7AB697960C15}" type="pres">
      <dgm:prSet presAssocID="{7957D9CC-FD08-4B06-8BC0-0C893A7E7869}" presName="Name21" presStyleCnt="0"/>
      <dgm:spPr/>
    </dgm:pt>
    <dgm:pt modelId="{15DC4B73-5480-43C1-8D2A-870CB1A92917}" type="pres">
      <dgm:prSet presAssocID="{7957D9CC-FD08-4B06-8BC0-0C893A7E7869}" presName="level2Shape" presStyleLbl="node4" presStyleIdx="3" presStyleCnt="4"/>
      <dgm:spPr/>
    </dgm:pt>
    <dgm:pt modelId="{3F8BB54F-2921-4C51-AF2A-847BE798EDB2}" type="pres">
      <dgm:prSet presAssocID="{7957D9CC-FD08-4B06-8BC0-0C893A7E7869}" presName="hierChild3" presStyleCnt="0"/>
      <dgm:spPr/>
    </dgm:pt>
    <dgm:pt modelId="{002C9F53-F0D7-4FDD-9524-D98FF6129991}" type="pres">
      <dgm:prSet presAssocID="{8B6F4D8B-0CB0-4E56-B48A-AF5BFCEB0977}" presName="bgShapesFlow" presStyleCnt="0"/>
      <dgm:spPr/>
    </dgm:pt>
  </dgm:ptLst>
  <dgm:cxnLst>
    <dgm:cxn modelId="{324AFD04-E69A-4A10-A3DD-2AB8BC52859C}" type="presOf" srcId="{FD43E04B-F192-4618-BA35-E2C9A4CB8C2A}" destId="{7FA06B93-BBF7-41E4-86D6-13791F8F552B}" srcOrd="0" destOrd="0" presId="urn:microsoft.com/office/officeart/2005/8/layout/hierarchy6"/>
    <dgm:cxn modelId="{5A631C08-714A-41A9-863A-5679111BD8FE}" type="presOf" srcId="{8B6F4D8B-0CB0-4E56-B48A-AF5BFCEB0977}" destId="{EAB61DB6-CB7A-4331-BE63-E4494840BC2D}" srcOrd="0" destOrd="0" presId="urn:microsoft.com/office/officeart/2005/8/layout/hierarchy6"/>
    <dgm:cxn modelId="{B5AF1B0A-1767-4438-805C-4DB87AEE465C}" srcId="{C0421423-BEC1-4EC9-84EE-6B802ABEA672}" destId="{FD43E04B-F192-4618-BA35-E2C9A4CB8C2A}" srcOrd="1" destOrd="0" parTransId="{14842C5C-ECA8-42C8-B766-B4F1EE6A8495}" sibTransId="{902BB281-7B25-4F96-9E2A-C4B80DED945B}"/>
    <dgm:cxn modelId="{337A430F-03EA-499D-9D54-06EDE5B3F48C}" type="presOf" srcId="{4699ED8A-5D00-4C2F-BE6B-5D4DED3EA55C}" destId="{8DF469D9-181E-4100-A0F1-7DFBD3592FCC}" srcOrd="0" destOrd="0" presId="urn:microsoft.com/office/officeart/2005/8/layout/hierarchy6"/>
    <dgm:cxn modelId="{FE560613-8452-4AAA-8889-F61D0CF2408F}" type="presOf" srcId="{A08F7B2A-AE7F-42BB-AE30-B90DCC335557}" destId="{2687E44A-AA63-49B0-B901-75013768892D}" srcOrd="0" destOrd="0" presId="urn:microsoft.com/office/officeart/2005/8/layout/hierarchy6"/>
    <dgm:cxn modelId="{77BCB919-7797-4818-8706-0E9B087E2D65}" type="presOf" srcId="{BF23A2B5-C17E-4FC8-B917-12FE9E59CA7B}" destId="{E1C3DFAE-F38A-4409-A76C-F401CDDC7363}" srcOrd="0" destOrd="0" presId="urn:microsoft.com/office/officeart/2005/8/layout/hierarchy6"/>
    <dgm:cxn modelId="{22E3671C-83EA-4CE2-8EB4-F8E96B34240B}" type="presOf" srcId="{9B343D18-2348-47F4-84C0-80268355F3A7}" destId="{1E7D104B-59B5-4CDA-A1D7-3E2090AC3DFB}" srcOrd="0" destOrd="0" presId="urn:microsoft.com/office/officeart/2005/8/layout/hierarchy6"/>
    <dgm:cxn modelId="{A8F2D21E-8CAD-46B7-9B33-DFD18D23E7ED}" type="presOf" srcId="{B86DDB7B-FD51-45D5-9206-34EEA1EA6CDC}" destId="{E6B3C1C5-6192-4DF3-92A3-10AD36A88261}" srcOrd="0" destOrd="0" presId="urn:microsoft.com/office/officeart/2005/8/layout/hierarchy6"/>
    <dgm:cxn modelId="{B2655E2B-CEC6-4D5D-8044-74CBDF62F748}" type="presOf" srcId="{14842C5C-ECA8-42C8-B766-B4F1EE6A8495}" destId="{A53281EC-5BEC-4B2C-9DB4-516E88FE37AD}" srcOrd="0" destOrd="0" presId="urn:microsoft.com/office/officeart/2005/8/layout/hierarchy6"/>
    <dgm:cxn modelId="{6B24B32B-C507-4950-ACF6-A9634D44B66E}" srcId="{CFA831DC-6A68-4438-ADF0-BA3501CFE701}" destId="{B86DDB7B-FD51-45D5-9206-34EEA1EA6CDC}" srcOrd="1" destOrd="0" parTransId="{A08F7B2A-AE7F-42BB-AE30-B90DCC335557}" sibTransId="{8253B356-665C-482D-A7C8-CD79615B9B17}"/>
    <dgm:cxn modelId="{F156392D-D2EB-4E3C-9D36-05E52A68E53C}" type="presOf" srcId="{9597454D-CF34-4CC0-BB0A-80700201D08D}" destId="{C768559F-5643-487D-BF0C-B301F15E96C2}" srcOrd="0" destOrd="0" presId="urn:microsoft.com/office/officeart/2005/8/layout/hierarchy6"/>
    <dgm:cxn modelId="{8B00803A-88F1-41F4-BDEB-1076EA187290}" type="presOf" srcId="{3D3ADCC7-06FD-4B15-B358-DC51FB691574}" destId="{3AD0B48A-2EA9-44BD-A707-CCE9484B5453}" srcOrd="0" destOrd="0" presId="urn:microsoft.com/office/officeart/2005/8/layout/hierarchy6"/>
    <dgm:cxn modelId="{A016D146-4723-45D8-BDB0-478927BC402B}" srcId="{B86DDB7B-FD51-45D5-9206-34EEA1EA6CDC}" destId="{C0421423-BEC1-4EC9-84EE-6B802ABEA672}" srcOrd="0" destOrd="0" parTransId="{D6A2848E-1225-4DC4-BF57-00408C267E8C}" sibTransId="{5C541D60-A317-4B40-9FE9-EDE37765722F}"/>
    <dgm:cxn modelId="{E7B58347-A3A0-4CD9-8FEF-59AB5AD2E008}" type="presOf" srcId="{5ED16ED3-2B69-463F-B93C-C52D6B0E5209}" destId="{098EA56E-C6A5-489A-8413-E598861D5BBD}" srcOrd="0" destOrd="0" presId="urn:microsoft.com/office/officeart/2005/8/layout/hierarchy6"/>
    <dgm:cxn modelId="{266A2F6F-9BC4-4E3B-AC45-FC499AD5235D}" type="presOf" srcId="{004EC9CD-E4FB-414C-B174-141EE61FBD3E}" destId="{21460DF6-11DA-4431-95AD-E6B0ED0CB59C}" srcOrd="0" destOrd="0" presId="urn:microsoft.com/office/officeart/2005/8/layout/hierarchy6"/>
    <dgm:cxn modelId="{1437A250-5795-4794-A5CE-A63E9B4A384E}" type="presOf" srcId="{EC6D59F3-95FD-41F7-8868-55DFC7802587}" destId="{253834B6-6E3F-470F-BDC4-B283136C3C56}" srcOrd="0" destOrd="0" presId="urn:microsoft.com/office/officeart/2005/8/layout/hierarchy6"/>
    <dgm:cxn modelId="{DFD3E772-4900-4A92-97D9-8B8125856089}" srcId="{C1DAFE89-84AC-4568-B7B7-9B820D769817}" destId="{7957D9CC-FD08-4B06-8BC0-0C893A7E7869}" srcOrd="1" destOrd="0" parTransId="{408D15AF-7D1C-4920-9779-4D8FC994469A}" sibTransId="{93ACA167-1301-4CBB-B5D6-D525CF8F6F32}"/>
    <dgm:cxn modelId="{B7239075-A720-4925-A9C7-4DCAFE2DA3F7}" type="presOf" srcId="{D6A2848E-1225-4DC4-BF57-00408C267E8C}" destId="{4616052F-0A03-4A40-A43B-1EDE2D9F8C2C}" srcOrd="0" destOrd="0" presId="urn:microsoft.com/office/officeart/2005/8/layout/hierarchy6"/>
    <dgm:cxn modelId="{5F60E187-A59E-4672-86CC-F5AA325257EB}" type="presOf" srcId="{7957D9CC-FD08-4B06-8BC0-0C893A7E7869}" destId="{15DC4B73-5480-43C1-8D2A-870CB1A92917}" srcOrd="0" destOrd="0" presId="urn:microsoft.com/office/officeart/2005/8/layout/hierarchy6"/>
    <dgm:cxn modelId="{F2200F8E-5A30-45DD-A316-5C4B155CBF98}" type="presOf" srcId="{AA2FE3B1-05E8-40B9-923C-71153B824FE9}" destId="{92B0E816-2511-4522-83C2-1E9C5A977D79}" srcOrd="0" destOrd="0" presId="urn:microsoft.com/office/officeart/2005/8/layout/hierarchy6"/>
    <dgm:cxn modelId="{7EF9A5AB-33D4-4558-B7DD-C94E5B6623FB}" srcId="{C0421423-BEC1-4EC9-84EE-6B802ABEA672}" destId="{9597454D-CF34-4CC0-BB0A-80700201D08D}" srcOrd="0" destOrd="0" parTransId="{5ED16ED3-2B69-463F-B93C-C52D6B0E5209}" sibTransId="{27479435-9CA3-4256-BBA3-124357D53745}"/>
    <dgm:cxn modelId="{4DC932AF-39A6-46CC-BD80-5BECA2794768}" srcId="{C1DAFE89-84AC-4568-B7B7-9B820D769817}" destId="{9B343D18-2348-47F4-84C0-80268355F3A7}" srcOrd="0" destOrd="0" parTransId="{AA2FE3B1-05E8-40B9-923C-71153B824FE9}" sibTransId="{7BED4724-405F-4EF6-A424-266FD88A17FC}"/>
    <dgm:cxn modelId="{EE4EC4B1-D0ED-4683-9072-58ABC3069D32}" type="presOf" srcId="{944E2F82-D1F9-4F18-99C1-9F041AC8DC7D}" destId="{63D408D7-7BFB-4848-B7AA-0DA4D29E3731}" srcOrd="0" destOrd="0" presId="urn:microsoft.com/office/officeart/2005/8/layout/hierarchy6"/>
    <dgm:cxn modelId="{2E2B7AB8-243C-4C0E-842B-FE9E82384CF7}" type="presOf" srcId="{C0421423-BEC1-4EC9-84EE-6B802ABEA672}" destId="{DE701C55-290E-4E39-9AFC-D44780FE2E91}" srcOrd="0" destOrd="0" presId="urn:microsoft.com/office/officeart/2005/8/layout/hierarchy6"/>
    <dgm:cxn modelId="{A5A18AC0-DB9E-4A45-B62C-6114E5FAF3F3}" srcId="{944E2F82-D1F9-4F18-99C1-9F041AC8DC7D}" destId="{004EC9CD-E4FB-414C-B174-141EE61FBD3E}" srcOrd="1" destOrd="0" parTransId="{EC6D59F3-95FD-41F7-8868-55DFC7802587}" sibTransId="{BABAFB86-0DBD-4376-82CF-7A4D8400B415}"/>
    <dgm:cxn modelId="{AA41A3C3-9F91-4E5E-BC8D-E268179619FD}" srcId="{8B6F4D8B-0CB0-4E56-B48A-AF5BFCEB0977}" destId="{CFA831DC-6A68-4438-ADF0-BA3501CFE701}" srcOrd="0" destOrd="0" parTransId="{AC8ED7BC-F752-435E-AFBC-C2710EE8D5CB}" sibTransId="{DDBC2208-09D8-4AAB-B0B9-A94793CA5669}"/>
    <dgm:cxn modelId="{0F1B5ADC-4446-4C74-BE62-DD576E3681D0}" srcId="{B86DDB7B-FD51-45D5-9206-34EEA1EA6CDC}" destId="{C1DAFE89-84AC-4568-B7B7-9B820D769817}" srcOrd="1" destOrd="0" parTransId="{CAF175FC-CB5A-435B-A1EE-0D857BC05221}" sibTransId="{6C2F66E8-C826-4E90-B556-7BDF60DA93BA}"/>
    <dgm:cxn modelId="{C6F7FFDD-69CC-4F57-A612-8D3F7BCBDB7C}" type="presOf" srcId="{C1DAFE89-84AC-4568-B7B7-9B820D769817}" destId="{E3D52EA7-8441-40AC-B124-E52DC7184179}" srcOrd="0" destOrd="0" presId="urn:microsoft.com/office/officeart/2005/8/layout/hierarchy6"/>
    <dgm:cxn modelId="{344ADAE8-43F1-4BA3-AB77-816E46DC9257}" srcId="{CFA831DC-6A68-4438-ADF0-BA3501CFE701}" destId="{944E2F82-D1F9-4F18-99C1-9F041AC8DC7D}" srcOrd="0" destOrd="0" parTransId="{4699ED8A-5D00-4C2F-BE6B-5D4DED3EA55C}" sibTransId="{4C507E44-7857-4849-B584-F398EDB9A5F2}"/>
    <dgm:cxn modelId="{46F601F6-49F1-4420-A2DB-4B528D9F71CE}" type="presOf" srcId="{CAF175FC-CB5A-435B-A1EE-0D857BC05221}" destId="{00A1C0A7-A570-40CF-8284-1167C43E8491}" srcOrd="0" destOrd="0" presId="urn:microsoft.com/office/officeart/2005/8/layout/hierarchy6"/>
    <dgm:cxn modelId="{30B772F8-AFF4-45E4-A7B5-959F2D7C2ECD}" type="presOf" srcId="{CFA831DC-6A68-4438-ADF0-BA3501CFE701}" destId="{133E7669-0F1F-4AF8-8661-EB2B8824C362}" srcOrd="0" destOrd="0" presId="urn:microsoft.com/office/officeart/2005/8/layout/hierarchy6"/>
    <dgm:cxn modelId="{9A185BFC-7E39-411B-BC55-7C268BD3EB20}" type="presOf" srcId="{408D15AF-7D1C-4920-9779-4D8FC994469A}" destId="{2A7BBA54-07AB-4C95-9CDD-56041BA3AA1F}" srcOrd="0" destOrd="0" presId="urn:microsoft.com/office/officeart/2005/8/layout/hierarchy6"/>
    <dgm:cxn modelId="{B75A70FF-7542-4AB9-A85D-C6D32C6CCAE8}" srcId="{944E2F82-D1F9-4F18-99C1-9F041AC8DC7D}" destId="{BF23A2B5-C17E-4FC8-B917-12FE9E59CA7B}" srcOrd="0" destOrd="0" parTransId="{3D3ADCC7-06FD-4B15-B358-DC51FB691574}" sibTransId="{4B555000-A775-4C98-B020-81B896C52217}"/>
    <dgm:cxn modelId="{E733F9B6-F456-4057-BE6E-DFA0F779D6FC}" type="presParOf" srcId="{EAB61DB6-CB7A-4331-BE63-E4494840BC2D}" destId="{8F8505EE-0B25-4210-8159-6707CB29E565}" srcOrd="0" destOrd="0" presId="urn:microsoft.com/office/officeart/2005/8/layout/hierarchy6"/>
    <dgm:cxn modelId="{54C63787-EA41-4870-B281-E91AEBE1C00B}" type="presParOf" srcId="{8F8505EE-0B25-4210-8159-6707CB29E565}" destId="{D1B6AD04-77FA-49E4-B5AC-0BF65A503A0C}" srcOrd="0" destOrd="0" presId="urn:microsoft.com/office/officeart/2005/8/layout/hierarchy6"/>
    <dgm:cxn modelId="{70063563-FB89-451A-9B8C-B848ED23B950}" type="presParOf" srcId="{D1B6AD04-77FA-49E4-B5AC-0BF65A503A0C}" destId="{65390290-E4E0-4155-939D-78AC51B969CA}" srcOrd="0" destOrd="0" presId="urn:microsoft.com/office/officeart/2005/8/layout/hierarchy6"/>
    <dgm:cxn modelId="{818474BB-E0DD-4205-BFDF-C8FEE66D8C30}" type="presParOf" srcId="{65390290-E4E0-4155-939D-78AC51B969CA}" destId="{133E7669-0F1F-4AF8-8661-EB2B8824C362}" srcOrd="0" destOrd="0" presId="urn:microsoft.com/office/officeart/2005/8/layout/hierarchy6"/>
    <dgm:cxn modelId="{4E9EE5C9-90B3-4347-B627-C99F32FD02CA}" type="presParOf" srcId="{65390290-E4E0-4155-939D-78AC51B969CA}" destId="{85BC0CE7-C75B-44D5-A5CA-ABE3F00BD538}" srcOrd="1" destOrd="0" presId="urn:microsoft.com/office/officeart/2005/8/layout/hierarchy6"/>
    <dgm:cxn modelId="{12023D7E-63A5-498C-8DA9-050FF1DF6B56}" type="presParOf" srcId="{85BC0CE7-C75B-44D5-A5CA-ABE3F00BD538}" destId="{8DF469D9-181E-4100-A0F1-7DFBD3592FCC}" srcOrd="0" destOrd="0" presId="urn:microsoft.com/office/officeart/2005/8/layout/hierarchy6"/>
    <dgm:cxn modelId="{68823E38-0022-47D2-8EB1-F3827FBD4862}" type="presParOf" srcId="{85BC0CE7-C75B-44D5-A5CA-ABE3F00BD538}" destId="{D53E226D-3B2E-48E0-BCB3-E204804E5F61}" srcOrd="1" destOrd="0" presId="urn:microsoft.com/office/officeart/2005/8/layout/hierarchy6"/>
    <dgm:cxn modelId="{27BF0BBF-B878-4785-8751-8E433EA97909}" type="presParOf" srcId="{D53E226D-3B2E-48E0-BCB3-E204804E5F61}" destId="{63D408D7-7BFB-4848-B7AA-0DA4D29E3731}" srcOrd="0" destOrd="0" presId="urn:microsoft.com/office/officeart/2005/8/layout/hierarchy6"/>
    <dgm:cxn modelId="{49D9DD94-DC78-4083-8F5C-D45165269254}" type="presParOf" srcId="{D53E226D-3B2E-48E0-BCB3-E204804E5F61}" destId="{82FDBDC8-4F79-4FC9-94A9-1C6C4DD71551}" srcOrd="1" destOrd="0" presId="urn:microsoft.com/office/officeart/2005/8/layout/hierarchy6"/>
    <dgm:cxn modelId="{A08A038F-BA47-429C-9089-0DB44CB9D72A}" type="presParOf" srcId="{82FDBDC8-4F79-4FC9-94A9-1C6C4DD71551}" destId="{3AD0B48A-2EA9-44BD-A707-CCE9484B5453}" srcOrd="0" destOrd="0" presId="urn:microsoft.com/office/officeart/2005/8/layout/hierarchy6"/>
    <dgm:cxn modelId="{8207A979-ABD7-4B67-AFB2-8C4BFBA1032E}" type="presParOf" srcId="{82FDBDC8-4F79-4FC9-94A9-1C6C4DD71551}" destId="{3FB052EE-28BA-4127-84D6-BF959E706531}" srcOrd="1" destOrd="0" presId="urn:microsoft.com/office/officeart/2005/8/layout/hierarchy6"/>
    <dgm:cxn modelId="{87244263-428B-443F-8B3F-908BFF58894D}" type="presParOf" srcId="{3FB052EE-28BA-4127-84D6-BF959E706531}" destId="{E1C3DFAE-F38A-4409-A76C-F401CDDC7363}" srcOrd="0" destOrd="0" presId="urn:microsoft.com/office/officeart/2005/8/layout/hierarchy6"/>
    <dgm:cxn modelId="{1D5435F8-D393-4253-99C8-7EAEE2485687}" type="presParOf" srcId="{3FB052EE-28BA-4127-84D6-BF959E706531}" destId="{F65BCBDB-C243-47DB-9EA7-03ADB7A556AF}" srcOrd="1" destOrd="0" presId="urn:microsoft.com/office/officeart/2005/8/layout/hierarchy6"/>
    <dgm:cxn modelId="{C6841366-6F61-4711-9226-E48200C67B16}" type="presParOf" srcId="{82FDBDC8-4F79-4FC9-94A9-1C6C4DD71551}" destId="{253834B6-6E3F-470F-BDC4-B283136C3C56}" srcOrd="2" destOrd="0" presId="urn:microsoft.com/office/officeart/2005/8/layout/hierarchy6"/>
    <dgm:cxn modelId="{6DD5867C-C180-4FE8-A06F-D154148AF9E4}" type="presParOf" srcId="{82FDBDC8-4F79-4FC9-94A9-1C6C4DD71551}" destId="{625E97AE-35F0-454A-B462-2556A76DABC7}" srcOrd="3" destOrd="0" presId="urn:microsoft.com/office/officeart/2005/8/layout/hierarchy6"/>
    <dgm:cxn modelId="{1D82B86B-7663-4AED-9ED0-F04AA04F93A4}" type="presParOf" srcId="{625E97AE-35F0-454A-B462-2556A76DABC7}" destId="{21460DF6-11DA-4431-95AD-E6B0ED0CB59C}" srcOrd="0" destOrd="0" presId="urn:microsoft.com/office/officeart/2005/8/layout/hierarchy6"/>
    <dgm:cxn modelId="{B2ADCEB8-8ABF-4D15-98B1-E23D33AA9EC8}" type="presParOf" srcId="{625E97AE-35F0-454A-B462-2556A76DABC7}" destId="{4618AAE0-E1F7-4B40-B46A-8D53E25037BE}" srcOrd="1" destOrd="0" presId="urn:microsoft.com/office/officeart/2005/8/layout/hierarchy6"/>
    <dgm:cxn modelId="{ED806171-50FD-4BE3-88E3-EE11E2D65AA8}" type="presParOf" srcId="{85BC0CE7-C75B-44D5-A5CA-ABE3F00BD538}" destId="{2687E44A-AA63-49B0-B901-75013768892D}" srcOrd="2" destOrd="0" presId="urn:microsoft.com/office/officeart/2005/8/layout/hierarchy6"/>
    <dgm:cxn modelId="{5AC53C0C-6E4B-469A-9A1A-E7AAEB5E7894}" type="presParOf" srcId="{85BC0CE7-C75B-44D5-A5CA-ABE3F00BD538}" destId="{86B8DD77-A25E-4F60-BD43-3D8AAA85CB2C}" srcOrd="3" destOrd="0" presId="urn:microsoft.com/office/officeart/2005/8/layout/hierarchy6"/>
    <dgm:cxn modelId="{0F8E39FB-42B0-4D1E-94D8-A2B404941D02}" type="presParOf" srcId="{86B8DD77-A25E-4F60-BD43-3D8AAA85CB2C}" destId="{E6B3C1C5-6192-4DF3-92A3-10AD36A88261}" srcOrd="0" destOrd="0" presId="urn:microsoft.com/office/officeart/2005/8/layout/hierarchy6"/>
    <dgm:cxn modelId="{2B89DB2A-AD20-4BB4-8B2B-E96D617253E2}" type="presParOf" srcId="{86B8DD77-A25E-4F60-BD43-3D8AAA85CB2C}" destId="{C7693A18-787F-4567-B3B6-12B063C1240A}" srcOrd="1" destOrd="0" presId="urn:microsoft.com/office/officeart/2005/8/layout/hierarchy6"/>
    <dgm:cxn modelId="{528415CF-80E3-4B4A-BD41-76FB4FF97F37}" type="presParOf" srcId="{C7693A18-787F-4567-B3B6-12B063C1240A}" destId="{4616052F-0A03-4A40-A43B-1EDE2D9F8C2C}" srcOrd="0" destOrd="0" presId="urn:microsoft.com/office/officeart/2005/8/layout/hierarchy6"/>
    <dgm:cxn modelId="{B3BF1945-25C2-4BE9-A431-2C9509BF51E7}" type="presParOf" srcId="{C7693A18-787F-4567-B3B6-12B063C1240A}" destId="{71528AE6-056C-4307-97C1-1CE6CDB5F189}" srcOrd="1" destOrd="0" presId="urn:microsoft.com/office/officeart/2005/8/layout/hierarchy6"/>
    <dgm:cxn modelId="{683245A6-CD51-4094-BBC6-3C0D1A12B0DF}" type="presParOf" srcId="{71528AE6-056C-4307-97C1-1CE6CDB5F189}" destId="{DE701C55-290E-4E39-9AFC-D44780FE2E91}" srcOrd="0" destOrd="0" presId="urn:microsoft.com/office/officeart/2005/8/layout/hierarchy6"/>
    <dgm:cxn modelId="{3A01F85A-993D-4058-86BB-EC6DB67EB97D}" type="presParOf" srcId="{71528AE6-056C-4307-97C1-1CE6CDB5F189}" destId="{133C2319-752F-4012-B877-4F634134AA43}" srcOrd="1" destOrd="0" presId="urn:microsoft.com/office/officeart/2005/8/layout/hierarchy6"/>
    <dgm:cxn modelId="{3F194F39-5734-4B3E-BAF7-1129BFA2A3BA}" type="presParOf" srcId="{133C2319-752F-4012-B877-4F634134AA43}" destId="{098EA56E-C6A5-489A-8413-E598861D5BBD}" srcOrd="0" destOrd="0" presId="urn:microsoft.com/office/officeart/2005/8/layout/hierarchy6"/>
    <dgm:cxn modelId="{22FF446F-0342-4AAF-B72D-366CB4056416}" type="presParOf" srcId="{133C2319-752F-4012-B877-4F634134AA43}" destId="{18B68BFE-F413-4FF9-9365-C8A9FFF00DBC}" srcOrd="1" destOrd="0" presId="urn:microsoft.com/office/officeart/2005/8/layout/hierarchy6"/>
    <dgm:cxn modelId="{5015C558-601D-4B16-A677-99470DD0DED7}" type="presParOf" srcId="{18B68BFE-F413-4FF9-9365-C8A9FFF00DBC}" destId="{C768559F-5643-487D-BF0C-B301F15E96C2}" srcOrd="0" destOrd="0" presId="urn:microsoft.com/office/officeart/2005/8/layout/hierarchy6"/>
    <dgm:cxn modelId="{44FACB5B-A32D-4268-8C3A-EA724D624E53}" type="presParOf" srcId="{18B68BFE-F413-4FF9-9365-C8A9FFF00DBC}" destId="{C99C5E00-32E9-4637-943F-364002D0724F}" srcOrd="1" destOrd="0" presId="urn:microsoft.com/office/officeart/2005/8/layout/hierarchy6"/>
    <dgm:cxn modelId="{FEC616C1-0DD9-4B25-B59C-E6A8BF0AF44C}" type="presParOf" srcId="{133C2319-752F-4012-B877-4F634134AA43}" destId="{A53281EC-5BEC-4B2C-9DB4-516E88FE37AD}" srcOrd="2" destOrd="0" presId="urn:microsoft.com/office/officeart/2005/8/layout/hierarchy6"/>
    <dgm:cxn modelId="{D45CF507-4281-4BB4-8696-B96682FFA1ED}" type="presParOf" srcId="{133C2319-752F-4012-B877-4F634134AA43}" destId="{70E5729A-FAEF-4DF2-80C0-A2B9622961B6}" srcOrd="3" destOrd="0" presId="urn:microsoft.com/office/officeart/2005/8/layout/hierarchy6"/>
    <dgm:cxn modelId="{16AB8AB1-5F6A-40D1-A249-2D2AF93A2936}" type="presParOf" srcId="{70E5729A-FAEF-4DF2-80C0-A2B9622961B6}" destId="{7FA06B93-BBF7-41E4-86D6-13791F8F552B}" srcOrd="0" destOrd="0" presId="urn:microsoft.com/office/officeart/2005/8/layout/hierarchy6"/>
    <dgm:cxn modelId="{2A6A1798-1747-4415-9625-BED3E5D0EC71}" type="presParOf" srcId="{70E5729A-FAEF-4DF2-80C0-A2B9622961B6}" destId="{76B26BD6-1DA5-47D2-81CC-CE2E154F82A4}" srcOrd="1" destOrd="0" presId="urn:microsoft.com/office/officeart/2005/8/layout/hierarchy6"/>
    <dgm:cxn modelId="{94D7F3C8-0BE4-4BF2-8AB4-6056E2C19DB5}" type="presParOf" srcId="{C7693A18-787F-4567-B3B6-12B063C1240A}" destId="{00A1C0A7-A570-40CF-8284-1167C43E8491}" srcOrd="2" destOrd="0" presId="urn:microsoft.com/office/officeart/2005/8/layout/hierarchy6"/>
    <dgm:cxn modelId="{9BC56101-56AD-4B6D-91D7-EB290191AFFD}" type="presParOf" srcId="{C7693A18-787F-4567-B3B6-12B063C1240A}" destId="{2BF7BCA6-0BB6-4C34-B2D6-D023706DDD20}" srcOrd="3" destOrd="0" presId="urn:microsoft.com/office/officeart/2005/8/layout/hierarchy6"/>
    <dgm:cxn modelId="{4F5EE877-D7FE-4358-BA8E-7A69F336EE8E}" type="presParOf" srcId="{2BF7BCA6-0BB6-4C34-B2D6-D023706DDD20}" destId="{E3D52EA7-8441-40AC-B124-E52DC7184179}" srcOrd="0" destOrd="0" presId="urn:microsoft.com/office/officeart/2005/8/layout/hierarchy6"/>
    <dgm:cxn modelId="{6DA8043C-2810-465C-B2AC-097D95ACDB9D}" type="presParOf" srcId="{2BF7BCA6-0BB6-4C34-B2D6-D023706DDD20}" destId="{C0A3EA8B-0EA0-48F6-BA37-2ACDCD4B4A55}" srcOrd="1" destOrd="0" presId="urn:microsoft.com/office/officeart/2005/8/layout/hierarchy6"/>
    <dgm:cxn modelId="{4B6C2F9B-363D-4FA2-82E7-D78B5916EFF9}" type="presParOf" srcId="{C0A3EA8B-0EA0-48F6-BA37-2ACDCD4B4A55}" destId="{92B0E816-2511-4522-83C2-1E9C5A977D79}" srcOrd="0" destOrd="0" presId="urn:microsoft.com/office/officeart/2005/8/layout/hierarchy6"/>
    <dgm:cxn modelId="{458C326A-4CD5-403E-9A1F-17E2529AFF9E}" type="presParOf" srcId="{C0A3EA8B-0EA0-48F6-BA37-2ACDCD4B4A55}" destId="{FEC7984A-768C-404F-A8F3-2344C920B6B8}" srcOrd="1" destOrd="0" presId="urn:microsoft.com/office/officeart/2005/8/layout/hierarchy6"/>
    <dgm:cxn modelId="{B044C42D-0B0F-48AB-A094-3449EAB4B34A}" type="presParOf" srcId="{FEC7984A-768C-404F-A8F3-2344C920B6B8}" destId="{1E7D104B-59B5-4CDA-A1D7-3E2090AC3DFB}" srcOrd="0" destOrd="0" presId="urn:microsoft.com/office/officeart/2005/8/layout/hierarchy6"/>
    <dgm:cxn modelId="{BD5FDCED-85E6-4665-9289-0A5072DE64F4}" type="presParOf" srcId="{FEC7984A-768C-404F-A8F3-2344C920B6B8}" destId="{CF400342-2191-4125-AB95-AB18928360D2}" srcOrd="1" destOrd="0" presId="urn:microsoft.com/office/officeart/2005/8/layout/hierarchy6"/>
    <dgm:cxn modelId="{3C24057B-B260-4502-91A8-BD20380E0E2E}" type="presParOf" srcId="{C0A3EA8B-0EA0-48F6-BA37-2ACDCD4B4A55}" destId="{2A7BBA54-07AB-4C95-9CDD-56041BA3AA1F}" srcOrd="2" destOrd="0" presId="urn:microsoft.com/office/officeart/2005/8/layout/hierarchy6"/>
    <dgm:cxn modelId="{F7060EBD-658A-445F-AE58-9A14E4184021}" type="presParOf" srcId="{C0A3EA8B-0EA0-48F6-BA37-2ACDCD4B4A55}" destId="{31AA1F1B-FA3C-401E-98AC-7AB697960C15}" srcOrd="3" destOrd="0" presId="urn:microsoft.com/office/officeart/2005/8/layout/hierarchy6"/>
    <dgm:cxn modelId="{605EFB42-F0B2-4D9A-A435-D1BB28F2464A}" type="presParOf" srcId="{31AA1F1B-FA3C-401E-98AC-7AB697960C15}" destId="{15DC4B73-5480-43C1-8D2A-870CB1A92917}" srcOrd="0" destOrd="0" presId="urn:microsoft.com/office/officeart/2005/8/layout/hierarchy6"/>
    <dgm:cxn modelId="{7E458D4C-F540-4580-8415-FC1F4915F1D7}" type="presParOf" srcId="{31AA1F1B-FA3C-401E-98AC-7AB697960C15}" destId="{3F8BB54F-2921-4C51-AF2A-847BE798EDB2}" srcOrd="1" destOrd="0" presId="urn:microsoft.com/office/officeart/2005/8/layout/hierarchy6"/>
    <dgm:cxn modelId="{CE53949B-708A-4179-8B80-52AE57A93635}" type="presParOf" srcId="{EAB61DB6-CB7A-4331-BE63-E4494840BC2D}" destId="{002C9F53-F0D7-4FDD-9524-D98FF6129991}"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7BD2E-C1ED-4AB9-9863-FA5FC7461277}">
      <dsp:nvSpPr>
        <dsp:cNvPr id="0" name=""/>
        <dsp:cNvSpPr/>
      </dsp:nvSpPr>
      <dsp:spPr>
        <a:xfrm>
          <a:off x="594739" y="1027"/>
          <a:ext cx="3804367" cy="2415773"/>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30D39DB-922B-4D63-84BF-768368A90623}">
      <dsp:nvSpPr>
        <dsp:cNvPr id="0" name=""/>
        <dsp:cNvSpPr/>
      </dsp:nvSpPr>
      <dsp:spPr>
        <a:xfrm>
          <a:off x="1017447" y="402599"/>
          <a:ext cx="3804367" cy="2415773"/>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If the input voltage to a voltage divider fluctuates, the output voltage fluctuates proportionally.</a:t>
          </a:r>
        </a:p>
      </dsp:txBody>
      <dsp:txXfrm>
        <a:off x="1088203" y="473355"/>
        <a:ext cx="3662855" cy="2274261"/>
      </dsp:txXfrm>
    </dsp:sp>
    <dsp:sp modelId="{C18381D3-4FAF-4CDE-BB96-A580D3C118AD}">
      <dsp:nvSpPr>
        <dsp:cNvPr id="0" name=""/>
        <dsp:cNvSpPr/>
      </dsp:nvSpPr>
      <dsp:spPr>
        <a:xfrm>
          <a:off x="5244522" y="1027"/>
          <a:ext cx="3804367" cy="2415773"/>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ECB38D6-AAB2-4FD0-BABE-1147F1D18473}">
      <dsp:nvSpPr>
        <dsp:cNvPr id="0" name=""/>
        <dsp:cNvSpPr/>
      </dsp:nvSpPr>
      <dsp:spPr>
        <a:xfrm>
          <a:off x="5667229" y="402599"/>
          <a:ext cx="3804367" cy="2415773"/>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Even if the input voltage to a Voltage Regulator fluctuates, the output stays relatively constant.</a:t>
          </a:r>
        </a:p>
      </dsp:txBody>
      <dsp:txXfrm>
        <a:off x="5737985" y="473355"/>
        <a:ext cx="3662855" cy="22742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3E7669-0F1F-4AF8-8661-EB2B8824C362}">
      <dsp:nvSpPr>
        <dsp:cNvPr id="0" name=""/>
        <dsp:cNvSpPr/>
      </dsp:nvSpPr>
      <dsp:spPr>
        <a:xfrm>
          <a:off x="4630740" y="31677"/>
          <a:ext cx="1254118" cy="83607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a:t>Transistors</a:t>
          </a:r>
          <a:endParaRPr lang="en-IN" sz="1900" kern="1200" dirty="0"/>
        </a:p>
      </dsp:txBody>
      <dsp:txXfrm>
        <a:off x="4655228" y="56165"/>
        <a:ext cx="1205142" cy="787103"/>
      </dsp:txXfrm>
    </dsp:sp>
    <dsp:sp modelId="{8DF469D9-181E-4100-A0F1-7DFBD3592FCC}">
      <dsp:nvSpPr>
        <dsp:cNvPr id="0" name=""/>
        <dsp:cNvSpPr/>
      </dsp:nvSpPr>
      <dsp:spPr>
        <a:xfrm>
          <a:off x="1997091" y="867756"/>
          <a:ext cx="3260708" cy="304617"/>
        </a:xfrm>
        <a:custGeom>
          <a:avLst/>
          <a:gdLst/>
          <a:ahLst/>
          <a:cxnLst/>
          <a:rect l="0" t="0" r="0" b="0"/>
          <a:pathLst>
            <a:path>
              <a:moveTo>
                <a:pt x="3260708" y="0"/>
              </a:moveTo>
              <a:lnTo>
                <a:pt x="3260708" y="152308"/>
              </a:lnTo>
              <a:lnTo>
                <a:pt x="0" y="152308"/>
              </a:lnTo>
              <a:lnTo>
                <a:pt x="0" y="30461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D408D7-7BFB-4848-B7AA-0DA4D29E3731}">
      <dsp:nvSpPr>
        <dsp:cNvPr id="0" name=""/>
        <dsp:cNvSpPr/>
      </dsp:nvSpPr>
      <dsp:spPr>
        <a:xfrm>
          <a:off x="1370031" y="1172373"/>
          <a:ext cx="1254118" cy="83607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a:t>BJT</a:t>
          </a:r>
          <a:endParaRPr lang="en-IN" sz="1900" kern="1200" dirty="0"/>
        </a:p>
      </dsp:txBody>
      <dsp:txXfrm>
        <a:off x="1394519" y="1196861"/>
        <a:ext cx="1205142" cy="787103"/>
      </dsp:txXfrm>
    </dsp:sp>
    <dsp:sp modelId="{3AD0B48A-2EA9-44BD-A707-CCE9484B5453}">
      <dsp:nvSpPr>
        <dsp:cNvPr id="0" name=""/>
        <dsp:cNvSpPr/>
      </dsp:nvSpPr>
      <dsp:spPr>
        <a:xfrm>
          <a:off x="1181913" y="2008453"/>
          <a:ext cx="815177" cy="334431"/>
        </a:xfrm>
        <a:custGeom>
          <a:avLst/>
          <a:gdLst/>
          <a:ahLst/>
          <a:cxnLst/>
          <a:rect l="0" t="0" r="0" b="0"/>
          <a:pathLst>
            <a:path>
              <a:moveTo>
                <a:pt x="815177" y="0"/>
              </a:moveTo>
              <a:lnTo>
                <a:pt x="815177" y="167215"/>
              </a:lnTo>
              <a:lnTo>
                <a:pt x="0" y="167215"/>
              </a:lnTo>
              <a:lnTo>
                <a:pt x="0" y="33443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C3DFAE-F38A-4409-A76C-F401CDDC7363}">
      <dsp:nvSpPr>
        <dsp:cNvPr id="0" name=""/>
        <dsp:cNvSpPr/>
      </dsp:nvSpPr>
      <dsp:spPr>
        <a:xfrm>
          <a:off x="554854" y="2342884"/>
          <a:ext cx="1254118" cy="836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a:t>PNP</a:t>
          </a:r>
          <a:endParaRPr lang="en-IN" sz="1900" kern="1200" dirty="0"/>
        </a:p>
      </dsp:txBody>
      <dsp:txXfrm>
        <a:off x="579342" y="2367372"/>
        <a:ext cx="1205142" cy="787103"/>
      </dsp:txXfrm>
    </dsp:sp>
    <dsp:sp modelId="{253834B6-6E3F-470F-BDC4-B283136C3C56}">
      <dsp:nvSpPr>
        <dsp:cNvPr id="0" name=""/>
        <dsp:cNvSpPr/>
      </dsp:nvSpPr>
      <dsp:spPr>
        <a:xfrm>
          <a:off x="1997091" y="2008453"/>
          <a:ext cx="815177" cy="334431"/>
        </a:xfrm>
        <a:custGeom>
          <a:avLst/>
          <a:gdLst/>
          <a:ahLst/>
          <a:cxnLst/>
          <a:rect l="0" t="0" r="0" b="0"/>
          <a:pathLst>
            <a:path>
              <a:moveTo>
                <a:pt x="0" y="0"/>
              </a:moveTo>
              <a:lnTo>
                <a:pt x="0" y="167215"/>
              </a:lnTo>
              <a:lnTo>
                <a:pt x="815177" y="167215"/>
              </a:lnTo>
              <a:lnTo>
                <a:pt x="815177" y="33443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460DF6-11DA-4431-95AD-E6B0ED0CB59C}">
      <dsp:nvSpPr>
        <dsp:cNvPr id="0" name=""/>
        <dsp:cNvSpPr/>
      </dsp:nvSpPr>
      <dsp:spPr>
        <a:xfrm>
          <a:off x="2185208" y="2342884"/>
          <a:ext cx="1254118" cy="836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a:t>NPN</a:t>
          </a:r>
          <a:endParaRPr lang="en-IN" sz="1900" kern="1200" dirty="0"/>
        </a:p>
      </dsp:txBody>
      <dsp:txXfrm>
        <a:off x="2209696" y="2367372"/>
        <a:ext cx="1205142" cy="787103"/>
      </dsp:txXfrm>
    </dsp:sp>
    <dsp:sp modelId="{2687E44A-AA63-49B0-B901-75013768892D}">
      <dsp:nvSpPr>
        <dsp:cNvPr id="0" name=""/>
        <dsp:cNvSpPr/>
      </dsp:nvSpPr>
      <dsp:spPr>
        <a:xfrm>
          <a:off x="5257800" y="867756"/>
          <a:ext cx="1630354" cy="304617"/>
        </a:xfrm>
        <a:custGeom>
          <a:avLst/>
          <a:gdLst/>
          <a:ahLst/>
          <a:cxnLst/>
          <a:rect l="0" t="0" r="0" b="0"/>
          <a:pathLst>
            <a:path>
              <a:moveTo>
                <a:pt x="0" y="0"/>
              </a:moveTo>
              <a:lnTo>
                <a:pt x="0" y="152308"/>
              </a:lnTo>
              <a:lnTo>
                <a:pt x="1630354" y="152308"/>
              </a:lnTo>
              <a:lnTo>
                <a:pt x="1630354" y="30461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B3C1C5-6192-4DF3-92A3-10AD36A88261}">
      <dsp:nvSpPr>
        <dsp:cNvPr id="0" name=""/>
        <dsp:cNvSpPr/>
      </dsp:nvSpPr>
      <dsp:spPr>
        <a:xfrm>
          <a:off x="6261095" y="1172373"/>
          <a:ext cx="1254118" cy="83607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a:t>FET</a:t>
          </a:r>
          <a:endParaRPr lang="en-IN" sz="1900" kern="1200" dirty="0"/>
        </a:p>
      </dsp:txBody>
      <dsp:txXfrm>
        <a:off x="6285583" y="1196861"/>
        <a:ext cx="1205142" cy="787103"/>
      </dsp:txXfrm>
    </dsp:sp>
    <dsp:sp modelId="{4616052F-0A03-4A40-A43B-1EDE2D9F8C2C}">
      <dsp:nvSpPr>
        <dsp:cNvPr id="0" name=""/>
        <dsp:cNvSpPr/>
      </dsp:nvSpPr>
      <dsp:spPr>
        <a:xfrm>
          <a:off x="5257800" y="2008453"/>
          <a:ext cx="1630354" cy="334431"/>
        </a:xfrm>
        <a:custGeom>
          <a:avLst/>
          <a:gdLst/>
          <a:ahLst/>
          <a:cxnLst/>
          <a:rect l="0" t="0" r="0" b="0"/>
          <a:pathLst>
            <a:path>
              <a:moveTo>
                <a:pt x="1630354" y="0"/>
              </a:moveTo>
              <a:lnTo>
                <a:pt x="1630354" y="167215"/>
              </a:lnTo>
              <a:lnTo>
                <a:pt x="0" y="167215"/>
              </a:lnTo>
              <a:lnTo>
                <a:pt x="0" y="33443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701C55-290E-4E39-9AFC-D44780FE2E91}">
      <dsp:nvSpPr>
        <dsp:cNvPr id="0" name=""/>
        <dsp:cNvSpPr/>
      </dsp:nvSpPr>
      <dsp:spPr>
        <a:xfrm>
          <a:off x="4630740" y="2342884"/>
          <a:ext cx="1254118" cy="836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a:t>JFET</a:t>
          </a:r>
          <a:endParaRPr lang="en-IN" sz="1900" kern="1200" dirty="0"/>
        </a:p>
      </dsp:txBody>
      <dsp:txXfrm>
        <a:off x="4655228" y="2367372"/>
        <a:ext cx="1205142" cy="787103"/>
      </dsp:txXfrm>
    </dsp:sp>
    <dsp:sp modelId="{098EA56E-C6A5-489A-8413-E598861D5BBD}">
      <dsp:nvSpPr>
        <dsp:cNvPr id="0" name=""/>
        <dsp:cNvSpPr/>
      </dsp:nvSpPr>
      <dsp:spPr>
        <a:xfrm>
          <a:off x="4442622" y="3178964"/>
          <a:ext cx="815177" cy="334431"/>
        </a:xfrm>
        <a:custGeom>
          <a:avLst/>
          <a:gdLst/>
          <a:ahLst/>
          <a:cxnLst/>
          <a:rect l="0" t="0" r="0" b="0"/>
          <a:pathLst>
            <a:path>
              <a:moveTo>
                <a:pt x="815177" y="0"/>
              </a:moveTo>
              <a:lnTo>
                <a:pt x="815177" y="167215"/>
              </a:lnTo>
              <a:lnTo>
                <a:pt x="0" y="167215"/>
              </a:lnTo>
              <a:lnTo>
                <a:pt x="0" y="33443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68559F-5643-487D-BF0C-B301F15E96C2}">
      <dsp:nvSpPr>
        <dsp:cNvPr id="0" name=""/>
        <dsp:cNvSpPr/>
      </dsp:nvSpPr>
      <dsp:spPr>
        <a:xfrm>
          <a:off x="3815563" y="3513395"/>
          <a:ext cx="1254118" cy="83607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a:t>N-Channel</a:t>
          </a:r>
          <a:endParaRPr lang="en-IN" sz="1900" kern="1200" dirty="0"/>
        </a:p>
      </dsp:txBody>
      <dsp:txXfrm>
        <a:off x="3840051" y="3537883"/>
        <a:ext cx="1205142" cy="787103"/>
      </dsp:txXfrm>
    </dsp:sp>
    <dsp:sp modelId="{A53281EC-5BEC-4B2C-9DB4-516E88FE37AD}">
      <dsp:nvSpPr>
        <dsp:cNvPr id="0" name=""/>
        <dsp:cNvSpPr/>
      </dsp:nvSpPr>
      <dsp:spPr>
        <a:xfrm>
          <a:off x="5257800" y="3178964"/>
          <a:ext cx="815177" cy="334431"/>
        </a:xfrm>
        <a:custGeom>
          <a:avLst/>
          <a:gdLst/>
          <a:ahLst/>
          <a:cxnLst/>
          <a:rect l="0" t="0" r="0" b="0"/>
          <a:pathLst>
            <a:path>
              <a:moveTo>
                <a:pt x="0" y="0"/>
              </a:moveTo>
              <a:lnTo>
                <a:pt x="0" y="167215"/>
              </a:lnTo>
              <a:lnTo>
                <a:pt x="815177" y="167215"/>
              </a:lnTo>
              <a:lnTo>
                <a:pt x="815177" y="33443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A06B93-BBF7-41E4-86D6-13791F8F552B}">
      <dsp:nvSpPr>
        <dsp:cNvPr id="0" name=""/>
        <dsp:cNvSpPr/>
      </dsp:nvSpPr>
      <dsp:spPr>
        <a:xfrm>
          <a:off x="5445917" y="3513395"/>
          <a:ext cx="1254118" cy="83607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P-Channel</a:t>
          </a:r>
        </a:p>
      </dsp:txBody>
      <dsp:txXfrm>
        <a:off x="5470405" y="3537883"/>
        <a:ext cx="1205142" cy="787103"/>
      </dsp:txXfrm>
    </dsp:sp>
    <dsp:sp modelId="{00A1C0A7-A570-40CF-8284-1167C43E8491}">
      <dsp:nvSpPr>
        <dsp:cNvPr id="0" name=""/>
        <dsp:cNvSpPr/>
      </dsp:nvSpPr>
      <dsp:spPr>
        <a:xfrm>
          <a:off x="6888154" y="2008453"/>
          <a:ext cx="1630354" cy="334431"/>
        </a:xfrm>
        <a:custGeom>
          <a:avLst/>
          <a:gdLst/>
          <a:ahLst/>
          <a:cxnLst/>
          <a:rect l="0" t="0" r="0" b="0"/>
          <a:pathLst>
            <a:path>
              <a:moveTo>
                <a:pt x="0" y="0"/>
              </a:moveTo>
              <a:lnTo>
                <a:pt x="0" y="167215"/>
              </a:lnTo>
              <a:lnTo>
                <a:pt x="1630354" y="167215"/>
              </a:lnTo>
              <a:lnTo>
                <a:pt x="1630354" y="33443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D52EA7-8441-40AC-B124-E52DC7184179}">
      <dsp:nvSpPr>
        <dsp:cNvPr id="0" name=""/>
        <dsp:cNvSpPr/>
      </dsp:nvSpPr>
      <dsp:spPr>
        <a:xfrm>
          <a:off x="7891449" y="2342884"/>
          <a:ext cx="1254118" cy="836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a:t>MOSFET</a:t>
          </a:r>
          <a:endParaRPr lang="en-IN" sz="1900" kern="1200" dirty="0"/>
        </a:p>
      </dsp:txBody>
      <dsp:txXfrm>
        <a:off x="7915937" y="2367372"/>
        <a:ext cx="1205142" cy="787103"/>
      </dsp:txXfrm>
    </dsp:sp>
    <dsp:sp modelId="{92B0E816-2511-4522-83C2-1E9C5A977D79}">
      <dsp:nvSpPr>
        <dsp:cNvPr id="0" name=""/>
        <dsp:cNvSpPr/>
      </dsp:nvSpPr>
      <dsp:spPr>
        <a:xfrm>
          <a:off x="7703331" y="3178964"/>
          <a:ext cx="815177" cy="334431"/>
        </a:xfrm>
        <a:custGeom>
          <a:avLst/>
          <a:gdLst/>
          <a:ahLst/>
          <a:cxnLst/>
          <a:rect l="0" t="0" r="0" b="0"/>
          <a:pathLst>
            <a:path>
              <a:moveTo>
                <a:pt x="815177" y="0"/>
              </a:moveTo>
              <a:lnTo>
                <a:pt x="815177" y="167215"/>
              </a:lnTo>
              <a:lnTo>
                <a:pt x="0" y="167215"/>
              </a:lnTo>
              <a:lnTo>
                <a:pt x="0" y="33443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7D104B-59B5-4CDA-A1D7-3E2090AC3DFB}">
      <dsp:nvSpPr>
        <dsp:cNvPr id="0" name=""/>
        <dsp:cNvSpPr/>
      </dsp:nvSpPr>
      <dsp:spPr>
        <a:xfrm>
          <a:off x="7076272" y="3513395"/>
          <a:ext cx="1254118" cy="83607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a:t>N-Channel</a:t>
          </a:r>
          <a:endParaRPr lang="en-IN" sz="1900" kern="1200" dirty="0"/>
        </a:p>
      </dsp:txBody>
      <dsp:txXfrm>
        <a:off x="7100760" y="3537883"/>
        <a:ext cx="1205142" cy="787103"/>
      </dsp:txXfrm>
    </dsp:sp>
    <dsp:sp modelId="{2A7BBA54-07AB-4C95-9CDD-56041BA3AA1F}">
      <dsp:nvSpPr>
        <dsp:cNvPr id="0" name=""/>
        <dsp:cNvSpPr/>
      </dsp:nvSpPr>
      <dsp:spPr>
        <a:xfrm>
          <a:off x="8518508" y="3178964"/>
          <a:ext cx="815177" cy="334431"/>
        </a:xfrm>
        <a:custGeom>
          <a:avLst/>
          <a:gdLst/>
          <a:ahLst/>
          <a:cxnLst/>
          <a:rect l="0" t="0" r="0" b="0"/>
          <a:pathLst>
            <a:path>
              <a:moveTo>
                <a:pt x="0" y="0"/>
              </a:moveTo>
              <a:lnTo>
                <a:pt x="0" y="167215"/>
              </a:lnTo>
              <a:lnTo>
                <a:pt x="815177" y="167215"/>
              </a:lnTo>
              <a:lnTo>
                <a:pt x="815177" y="33443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DC4B73-5480-43C1-8D2A-870CB1A92917}">
      <dsp:nvSpPr>
        <dsp:cNvPr id="0" name=""/>
        <dsp:cNvSpPr/>
      </dsp:nvSpPr>
      <dsp:spPr>
        <a:xfrm>
          <a:off x="8706626" y="3513395"/>
          <a:ext cx="1254118" cy="83607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a:t>P-Channel</a:t>
          </a:r>
          <a:endParaRPr lang="en-IN" sz="1900" kern="1200" dirty="0"/>
        </a:p>
      </dsp:txBody>
      <dsp:txXfrm>
        <a:off x="8731114" y="3537883"/>
        <a:ext cx="1205142" cy="78710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35D908-E825-4D3F-BD5F-001A1D9259D6}" type="datetimeFigureOut">
              <a:rPr lang="en-US" smtClean="0"/>
              <a:t>9/19/2018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CF0AB4-41B3-423D-BBA0-EC31CD3F0847}" type="slidenum">
              <a:rPr lang="en-US" smtClean="0"/>
              <a:t>‹#›</a:t>
            </a:fld>
            <a:endParaRPr lang="en-US"/>
          </a:p>
        </p:txBody>
      </p:sp>
    </p:spTree>
    <p:extLst>
      <p:ext uri="{BB962C8B-B14F-4D97-AF65-F5344CB8AC3E}">
        <p14:creationId xmlns:p14="http://schemas.microsoft.com/office/powerpoint/2010/main" val="3936219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094BA-53B8-4F37-9AD4-8DA86D156B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F92D155-D0BA-491C-A21F-FA39D4C416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0AD3BF4-E104-4EC7-A329-43246DB96339}"/>
              </a:ext>
            </a:extLst>
          </p:cNvPr>
          <p:cNvSpPr>
            <a:spLocks noGrp="1"/>
          </p:cNvSpPr>
          <p:nvPr>
            <p:ph type="dt" sz="half" idx="10"/>
          </p:nvPr>
        </p:nvSpPr>
        <p:spPr/>
        <p:txBody>
          <a:bodyPr/>
          <a:lstStyle/>
          <a:p>
            <a:fld id="{48A87A34-81AB-432B-8DAE-1953F412C126}" type="datetimeFigureOut">
              <a:rPr lang="en-US" smtClean="0"/>
              <a:t>9/19/2018</a:t>
            </a:fld>
            <a:endParaRPr lang="en-US" dirty="0"/>
          </a:p>
        </p:txBody>
      </p:sp>
      <p:sp>
        <p:nvSpPr>
          <p:cNvPr id="5" name="Footer Placeholder 4">
            <a:extLst>
              <a:ext uri="{FF2B5EF4-FFF2-40B4-BE49-F238E27FC236}">
                <a16:creationId xmlns:a16="http://schemas.microsoft.com/office/drawing/2014/main" id="{029F997E-8448-4A32-8A5C-152F573BEEF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A2546D-BE41-4B42-AC69-8CF2B0BC79C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290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66C62-7E9B-4A04-ABCD-E0E2B4B82E5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A804BE-A440-4A0C-9F65-1C35023E9DE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4AF78B-E2BF-4AA0-BA08-6522C59DC11D}"/>
              </a:ext>
            </a:extLst>
          </p:cNvPr>
          <p:cNvSpPr>
            <a:spLocks noGrp="1"/>
          </p:cNvSpPr>
          <p:nvPr>
            <p:ph type="dt" sz="half" idx="10"/>
          </p:nvPr>
        </p:nvSpPr>
        <p:spPr/>
        <p:txBody>
          <a:bodyPr/>
          <a:lstStyle/>
          <a:p>
            <a:fld id="{48A87A34-81AB-432B-8DAE-1953F412C126}" type="datetimeFigureOut">
              <a:rPr lang="en-US" smtClean="0"/>
              <a:t>9/19/2018</a:t>
            </a:fld>
            <a:endParaRPr lang="en-US" dirty="0"/>
          </a:p>
        </p:txBody>
      </p:sp>
      <p:sp>
        <p:nvSpPr>
          <p:cNvPr id="5" name="Footer Placeholder 4">
            <a:extLst>
              <a:ext uri="{FF2B5EF4-FFF2-40B4-BE49-F238E27FC236}">
                <a16:creationId xmlns:a16="http://schemas.microsoft.com/office/drawing/2014/main" id="{37C7A447-5110-475C-8662-1B9BD53AA93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9A067B-562F-4C8E-AC87-963BAE063EF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40441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C24481-A180-447C-A0FB-2F525162723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B22ED13-5E80-47F0-9DF0-1175D7E1729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28083D-CEB8-45A8-8EE5-356F85C20CEA}"/>
              </a:ext>
            </a:extLst>
          </p:cNvPr>
          <p:cNvSpPr>
            <a:spLocks noGrp="1"/>
          </p:cNvSpPr>
          <p:nvPr>
            <p:ph type="dt" sz="half" idx="10"/>
          </p:nvPr>
        </p:nvSpPr>
        <p:spPr/>
        <p:txBody>
          <a:bodyPr/>
          <a:lstStyle/>
          <a:p>
            <a:fld id="{48A87A34-81AB-432B-8DAE-1953F412C126}" type="datetimeFigureOut">
              <a:rPr lang="en-US" smtClean="0"/>
              <a:t>9/19/2018</a:t>
            </a:fld>
            <a:endParaRPr lang="en-US" dirty="0"/>
          </a:p>
        </p:txBody>
      </p:sp>
      <p:sp>
        <p:nvSpPr>
          <p:cNvPr id="5" name="Footer Placeholder 4">
            <a:extLst>
              <a:ext uri="{FF2B5EF4-FFF2-40B4-BE49-F238E27FC236}">
                <a16:creationId xmlns:a16="http://schemas.microsoft.com/office/drawing/2014/main" id="{DF7C6614-FB55-4F84-B924-A770555A52C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2C612D8-1D05-45A8-98AE-D42744C2872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26373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BEE6F-54E1-4497-8D56-7FA480D31C3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A6BF6CB-DC37-43E8-84A7-44D662DF7E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C25E60-5B2E-4427-B5C7-762257FACCFC}"/>
              </a:ext>
            </a:extLst>
          </p:cNvPr>
          <p:cNvSpPr>
            <a:spLocks noGrp="1"/>
          </p:cNvSpPr>
          <p:nvPr>
            <p:ph type="dt" sz="half" idx="10"/>
          </p:nvPr>
        </p:nvSpPr>
        <p:spPr/>
        <p:txBody>
          <a:bodyPr/>
          <a:lstStyle/>
          <a:p>
            <a:fld id="{48A87A34-81AB-432B-8DAE-1953F412C126}" type="datetimeFigureOut">
              <a:rPr lang="en-US" smtClean="0"/>
              <a:t>9/19/2018</a:t>
            </a:fld>
            <a:endParaRPr lang="en-US" dirty="0"/>
          </a:p>
        </p:txBody>
      </p:sp>
      <p:sp>
        <p:nvSpPr>
          <p:cNvPr id="5" name="Footer Placeholder 4">
            <a:extLst>
              <a:ext uri="{FF2B5EF4-FFF2-40B4-BE49-F238E27FC236}">
                <a16:creationId xmlns:a16="http://schemas.microsoft.com/office/drawing/2014/main" id="{2480224B-AC4C-4E82-A17C-AA5B4396691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D844FC4-3F13-4848-8E18-40CF76BD341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59965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1A8FE-6A55-4F26-AB50-BA6109AB74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D0DE23A-DEF4-4A77-9759-E4ED2AA8EC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2EAC9A6-7F5B-4F4D-80D6-23FA0E248B79}"/>
              </a:ext>
            </a:extLst>
          </p:cNvPr>
          <p:cNvSpPr>
            <a:spLocks noGrp="1"/>
          </p:cNvSpPr>
          <p:nvPr>
            <p:ph type="dt" sz="half" idx="10"/>
          </p:nvPr>
        </p:nvSpPr>
        <p:spPr/>
        <p:txBody>
          <a:bodyPr/>
          <a:lstStyle/>
          <a:p>
            <a:fld id="{48A87A34-81AB-432B-8DAE-1953F412C126}" type="datetimeFigureOut">
              <a:rPr lang="en-US" smtClean="0"/>
              <a:t>9/19/2018</a:t>
            </a:fld>
            <a:endParaRPr lang="en-US" dirty="0"/>
          </a:p>
        </p:txBody>
      </p:sp>
      <p:sp>
        <p:nvSpPr>
          <p:cNvPr id="5" name="Footer Placeholder 4">
            <a:extLst>
              <a:ext uri="{FF2B5EF4-FFF2-40B4-BE49-F238E27FC236}">
                <a16:creationId xmlns:a16="http://schemas.microsoft.com/office/drawing/2014/main" id="{E9F09C20-8DEA-4E05-A9E7-57CED31277A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24E5BDC-B845-4238-A6BD-D4E52502AF1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35704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270D1-67A3-4C84-9000-60B7E6F6910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E7EC331-FFFE-4435-8BE6-54F2AB52949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2C2E97F-3C0E-4695-8F16-78F5024E248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574B0E7-0F9D-4A97-9DAF-FA11A0EBA482}"/>
              </a:ext>
            </a:extLst>
          </p:cNvPr>
          <p:cNvSpPr>
            <a:spLocks noGrp="1"/>
          </p:cNvSpPr>
          <p:nvPr>
            <p:ph type="dt" sz="half" idx="10"/>
          </p:nvPr>
        </p:nvSpPr>
        <p:spPr/>
        <p:txBody>
          <a:bodyPr/>
          <a:lstStyle/>
          <a:p>
            <a:fld id="{48A87A34-81AB-432B-8DAE-1953F412C126}" type="datetimeFigureOut">
              <a:rPr lang="en-US" smtClean="0"/>
              <a:t>9/19/2018</a:t>
            </a:fld>
            <a:endParaRPr lang="en-US" dirty="0"/>
          </a:p>
        </p:txBody>
      </p:sp>
      <p:sp>
        <p:nvSpPr>
          <p:cNvPr id="6" name="Footer Placeholder 5">
            <a:extLst>
              <a:ext uri="{FF2B5EF4-FFF2-40B4-BE49-F238E27FC236}">
                <a16:creationId xmlns:a16="http://schemas.microsoft.com/office/drawing/2014/main" id="{D10DF74E-36AA-448B-99A3-6C2E81E2D90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93F632F-8F8C-4AE4-A5EB-018971C7AF81}"/>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1475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34098-33D5-47F6-A9A0-749CCDCB30F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E718D70-E1C3-48C0-870A-6BAC07643E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95878F7-0E46-49CA-8743-728412421CD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ECFD6DA-221F-4095-84AD-AA80A4DB67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B0ACE3E-B503-4A12-90DD-1F9CF0F2C0C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4CFD633-1E88-4F11-AB9C-AB2AE6ADD27C}"/>
              </a:ext>
            </a:extLst>
          </p:cNvPr>
          <p:cNvSpPr>
            <a:spLocks noGrp="1"/>
          </p:cNvSpPr>
          <p:nvPr>
            <p:ph type="dt" sz="half" idx="10"/>
          </p:nvPr>
        </p:nvSpPr>
        <p:spPr/>
        <p:txBody>
          <a:bodyPr/>
          <a:lstStyle/>
          <a:p>
            <a:fld id="{48A87A34-81AB-432B-8DAE-1953F412C126}" type="datetimeFigureOut">
              <a:rPr lang="en-US" smtClean="0"/>
              <a:t>9/19/2018</a:t>
            </a:fld>
            <a:endParaRPr lang="en-US" dirty="0"/>
          </a:p>
        </p:txBody>
      </p:sp>
      <p:sp>
        <p:nvSpPr>
          <p:cNvPr id="8" name="Footer Placeholder 7">
            <a:extLst>
              <a:ext uri="{FF2B5EF4-FFF2-40B4-BE49-F238E27FC236}">
                <a16:creationId xmlns:a16="http://schemas.microsoft.com/office/drawing/2014/main" id="{CBAED70E-3506-40AD-BB19-34DF7A53094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CF55E0E-6F14-4173-9D9B-34B0038E0C1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845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AF569-D8DB-473C-A738-5525A3F6AD8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E1761C7-D8AB-4AAD-BE63-86B8D5CF4AE9}"/>
              </a:ext>
            </a:extLst>
          </p:cNvPr>
          <p:cNvSpPr>
            <a:spLocks noGrp="1"/>
          </p:cNvSpPr>
          <p:nvPr>
            <p:ph type="dt" sz="half" idx="10"/>
          </p:nvPr>
        </p:nvSpPr>
        <p:spPr/>
        <p:txBody>
          <a:bodyPr/>
          <a:lstStyle/>
          <a:p>
            <a:fld id="{48A87A34-81AB-432B-8DAE-1953F412C126}" type="datetimeFigureOut">
              <a:rPr lang="en-US" smtClean="0"/>
              <a:t>9/19/2018</a:t>
            </a:fld>
            <a:endParaRPr lang="en-US" dirty="0"/>
          </a:p>
        </p:txBody>
      </p:sp>
      <p:sp>
        <p:nvSpPr>
          <p:cNvPr id="4" name="Footer Placeholder 3">
            <a:extLst>
              <a:ext uri="{FF2B5EF4-FFF2-40B4-BE49-F238E27FC236}">
                <a16:creationId xmlns:a16="http://schemas.microsoft.com/office/drawing/2014/main" id="{E131DC0B-AAE7-4F42-B050-45E00BBA1EF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D1F9729-49C2-4A45-BFB6-B702D27F5A9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85724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21D0C0-5969-4843-BB98-8124A2A6ADA9}"/>
              </a:ext>
            </a:extLst>
          </p:cNvPr>
          <p:cNvSpPr>
            <a:spLocks noGrp="1"/>
          </p:cNvSpPr>
          <p:nvPr>
            <p:ph type="dt" sz="half" idx="10"/>
          </p:nvPr>
        </p:nvSpPr>
        <p:spPr/>
        <p:txBody>
          <a:bodyPr/>
          <a:lstStyle/>
          <a:p>
            <a:fld id="{48A87A34-81AB-432B-8DAE-1953F412C126}" type="datetimeFigureOut">
              <a:rPr lang="en-US" smtClean="0"/>
              <a:t>9/19/2018</a:t>
            </a:fld>
            <a:endParaRPr lang="en-US" dirty="0"/>
          </a:p>
        </p:txBody>
      </p:sp>
      <p:sp>
        <p:nvSpPr>
          <p:cNvPr id="3" name="Footer Placeholder 2">
            <a:extLst>
              <a:ext uri="{FF2B5EF4-FFF2-40B4-BE49-F238E27FC236}">
                <a16:creationId xmlns:a16="http://schemas.microsoft.com/office/drawing/2014/main" id="{F901E42A-F388-4CFE-B29A-25B84D7A153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2B1C465-D7BF-4524-A994-89D345C64DF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62167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8A252-B67F-4E89-91D2-3A18681FF0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79A5F40-5CBC-411B-9273-813B734221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3E277D0-7F7A-45D0-973F-BA7F4B8589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833EDEA-A31C-402D-80CC-4F0967E6E2F8}"/>
              </a:ext>
            </a:extLst>
          </p:cNvPr>
          <p:cNvSpPr>
            <a:spLocks noGrp="1"/>
          </p:cNvSpPr>
          <p:nvPr>
            <p:ph type="dt" sz="half" idx="10"/>
          </p:nvPr>
        </p:nvSpPr>
        <p:spPr/>
        <p:txBody>
          <a:bodyPr/>
          <a:lstStyle/>
          <a:p>
            <a:fld id="{48A87A34-81AB-432B-8DAE-1953F412C126}" type="datetimeFigureOut">
              <a:rPr lang="en-US" smtClean="0"/>
              <a:t>9/19/2018</a:t>
            </a:fld>
            <a:endParaRPr lang="en-US" dirty="0"/>
          </a:p>
        </p:txBody>
      </p:sp>
      <p:sp>
        <p:nvSpPr>
          <p:cNvPr id="6" name="Footer Placeholder 5">
            <a:extLst>
              <a:ext uri="{FF2B5EF4-FFF2-40B4-BE49-F238E27FC236}">
                <a16:creationId xmlns:a16="http://schemas.microsoft.com/office/drawing/2014/main" id="{51288AB5-A1A8-4F91-9A2A-42A4A33EF78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E6659DD-E94D-44F2-A2D4-09F67AB4806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32800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CED3-522F-4C1A-959E-598CF2855D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9A52255-054B-4B40-8ECE-4F15256269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C39A914-FD60-49F1-BBFB-BBFFE46DC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32B5680-D3CF-4290-9FF0-BBA2155E4CD8}"/>
              </a:ext>
            </a:extLst>
          </p:cNvPr>
          <p:cNvSpPr>
            <a:spLocks noGrp="1"/>
          </p:cNvSpPr>
          <p:nvPr>
            <p:ph type="dt" sz="half" idx="10"/>
          </p:nvPr>
        </p:nvSpPr>
        <p:spPr/>
        <p:txBody>
          <a:bodyPr/>
          <a:lstStyle/>
          <a:p>
            <a:fld id="{48A87A34-81AB-432B-8DAE-1953F412C126}" type="datetimeFigureOut">
              <a:rPr lang="en-US" smtClean="0"/>
              <a:t>9/19/2018</a:t>
            </a:fld>
            <a:endParaRPr lang="en-US" dirty="0"/>
          </a:p>
        </p:txBody>
      </p:sp>
      <p:sp>
        <p:nvSpPr>
          <p:cNvPr id="6" name="Footer Placeholder 5">
            <a:extLst>
              <a:ext uri="{FF2B5EF4-FFF2-40B4-BE49-F238E27FC236}">
                <a16:creationId xmlns:a16="http://schemas.microsoft.com/office/drawing/2014/main" id="{B9B11B89-3E55-4B61-B709-D5CF81DF26E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07CCE5D-3BF6-4AA3-9253-809B531C6EE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34603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917ECF-6595-48EF-88A1-E06CA67F5C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8D5E0E6-0D90-4939-B38A-C5A79B2B99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E74913-A912-4A0A-A4F2-AAA68FE6C0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9/19/2018</a:t>
            </a:fld>
            <a:endParaRPr lang="en-US" dirty="0"/>
          </a:p>
        </p:txBody>
      </p:sp>
      <p:sp>
        <p:nvSpPr>
          <p:cNvPr id="5" name="Footer Placeholder 4">
            <a:extLst>
              <a:ext uri="{FF2B5EF4-FFF2-40B4-BE49-F238E27FC236}">
                <a16:creationId xmlns:a16="http://schemas.microsoft.com/office/drawing/2014/main" id="{56558155-01E6-4B9B-927F-05E373C766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08C5AC1-B5F1-49CF-B9F2-7145013CCF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9382211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mp"/><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slideLayout" Target="../slideLayouts/slideLayout9.xml"/><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4" name="Picture 4" descr="Image result for electronics ics">
            <a:extLst>
              <a:ext uri="{FF2B5EF4-FFF2-40B4-BE49-F238E27FC236}">
                <a16:creationId xmlns:a16="http://schemas.microsoft.com/office/drawing/2014/main" id="{626C16D0-AC59-4441-8351-5E67F74856D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0" y="13579"/>
            <a:ext cx="12192000" cy="6858000"/>
          </a:xfrm>
          <a:prstGeom prst="rect">
            <a:avLst/>
          </a:prstGeom>
          <a:pattFill prst="pct50">
            <a:fgClr>
              <a:schemeClr val="tx1"/>
            </a:fgClr>
            <a:bgClr>
              <a:schemeClr val="bg1"/>
            </a:bgClr>
          </a:pattFill>
        </p:spPr>
      </p:pic>
      <p:sp>
        <p:nvSpPr>
          <p:cNvPr id="4" name="TextBox 3">
            <a:extLst>
              <a:ext uri="{FF2B5EF4-FFF2-40B4-BE49-F238E27FC236}">
                <a16:creationId xmlns:a16="http://schemas.microsoft.com/office/drawing/2014/main" id="{FAEDA42D-F35C-4F25-B4CE-081C91961F69}"/>
              </a:ext>
            </a:extLst>
          </p:cNvPr>
          <p:cNvSpPr txBox="1"/>
          <p:nvPr/>
        </p:nvSpPr>
        <p:spPr>
          <a:xfrm>
            <a:off x="882869" y="1859340"/>
            <a:ext cx="10426262" cy="1569660"/>
          </a:xfrm>
          <a:prstGeom prst="rect">
            <a:avLst/>
          </a:prstGeom>
          <a:noFill/>
        </p:spPr>
        <p:txBody>
          <a:bodyPr wrap="square" rtlCol="0">
            <a:spAutoFit/>
          </a:bodyPr>
          <a:lstStyle/>
          <a:p>
            <a:pPr algn="ctr"/>
            <a:r>
              <a:rPr lang="en-IN" sz="9600" dirty="0">
                <a:solidFill>
                  <a:srgbClr val="00B0F0"/>
                </a:solidFill>
                <a:latin typeface="Copperplate Gothic Light" panose="020B0604020202020204" pitchFamily="34" charset="0"/>
              </a:rPr>
              <a:t>ELECTRONICS</a:t>
            </a:r>
          </a:p>
        </p:txBody>
      </p:sp>
      <p:pic>
        <p:nvPicPr>
          <p:cNvPr id="2058" name="Picture 10" descr="Image result for rmi nitt">
            <a:extLst>
              <a:ext uri="{FF2B5EF4-FFF2-40B4-BE49-F238E27FC236}">
                <a16:creationId xmlns:a16="http://schemas.microsoft.com/office/drawing/2014/main" id="{798BB0BD-FDFB-4352-857A-04DF6638E6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2980" y="4054291"/>
            <a:ext cx="2130315" cy="217095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D11B9DC-E4D0-4684-9F95-F59AA305C035}"/>
              </a:ext>
            </a:extLst>
          </p:cNvPr>
          <p:cNvSpPr txBox="1"/>
          <p:nvPr/>
        </p:nvSpPr>
        <p:spPr>
          <a:xfrm>
            <a:off x="10150529" y="6225248"/>
            <a:ext cx="1760483" cy="646331"/>
          </a:xfrm>
          <a:prstGeom prst="rect">
            <a:avLst/>
          </a:prstGeom>
          <a:noFill/>
        </p:spPr>
        <p:txBody>
          <a:bodyPr wrap="square" rtlCol="0">
            <a:spAutoFit/>
          </a:bodyPr>
          <a:lstStyle/>
          <a:p>
            <a:pPr algn="ctr"/>
            <a:r>
              <a:rPr lang="en-IN" sz="3600" dirty="0">
                <a:solidFill>
                  <a:schemeClr val="bg1"/>
                </a:solidFill>
                <a:latin typeface="Lucida Calligraphy" panose="03010101010101010101" pitchFamily="66" charset="0"/>
              </a:rPr>
              <a:t>RMI</a:t>
            </a:r>
          </a:p>
        </p:txBody>
      </p:sp>
    </p:spTree>
    <p:extLst>
      <p:ext uri="{BB962C8B-B14F-4D97-AF65-F5344CB8AC3E}">
        <p14:creationId xmlns:p14="http://schemas.microsoft.com/office/powerpoint/2010/main" val="1101408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13A80-FC68-4488-8516-CAE760F72F7D}"/>
              </a:ext>
            </a:extLst>
          </p:cNvPr>
          <p:cNvSpPr>
            <a:spLocks noGrp="1"/>
          </p:cNvSpPr>
          <p:nvPr>
            <p:ph type="title"/>
          </p:nvPr>
        </p:nvSpPr>
        <p:spPr>
          <a:xfrm>
            <a:off x="762001" y="803325"/>
            <a:ext cx="5314536" cy="1325563"/>
          </a:xfrm>
        </p:spPr>
        <p:txBody>
          <a:bodyPr>
            <a:normAutofit/>
          </a:bodyPr>
          <a:lstStyle/>
          <a:p>
            <a:r>
              <a:rPr lang="en-IN" dirty="0">
                <a:latin typeface="BankGothic Lt BT" panose="020B0607020203060204" pitchFamily="34" charset="0"/>
              </a:rPr>
              <a:t>Voltage Regulators</a:t>
            </a:r>
          </a:p>
        </p:txBody>
      </p:sp>
      <p:sp>
        <p:nvSpPr>
          <p:cNvPr id="3" name="Content Placeholder 2">
            <a:extLst>
              <a:ext uri="{FF2B5EF4-FFF2-40B4-BE49-F238E27FC236}">
                <a16:creationId xmlns:a16="http://schemas.microsoft.com/office/drawing/2014/main" id="{4A9E3765-B27A-4BA1-823C-F7EE69D8D15B}"/>
              </a:ext>
            </a:extLst>
          </p:cNvPr>
          <p:cNvSpPr>
            <a:spLocks noGrp="1"/>
          </p:cNvSpPr>
          <p:nvPr>
            <p:ph idx="1"/>
          </p:nvPr>
        </p:nvSpPr>
        <p:spPr>
          <a:xfrm>
            <a:off x="762000" y="2279018"/>
            <a:ext cx="5314543" cy="3375920"/>
          </a:xfrm>
        </p:spPr>
        <p:txBody>
          <a:bodyPr anchor="t">
            <a:normAutofit fontScale="92500"/>
          </a:bodyPr>
          <a:lstStyle/>
          <a:p>
            <a:pPr marL="0" indent="0">
              <a:buNone/>
            </a:pPr>
            <a:r>
              <a:rPr lang="en-GB" sz="2400" b="1" dirty="0"/>
              <a:t>Voltage regulator is a </a:t>
            </a:r>
            <a:r>
              <a:rPr lang="en-GB" sz="2400" dirty="0"/>
              <a:t>device that maintains the voltage of a power source within acceptable limits(here 5V DC).</a:t>
            </a:r>
          </a:p>
          <a:p>
            <a:pPr marL="0" indent="0">
              <a:buNone/>
            </a:pPr>
            <a:endParaRPr lang="en-GB" sz="2400" dirty="0"/>
          </a:p>
          <a:p>
            <a:pPr marL="0" indent="0">
              <a:buNone/>
            </a:pPr>
            <a:r>
              <a:rPr lang="en-GB" sz="2400" dirty="0"/>
              <a:t>Regardless of what kind of load is placed on your circuit, a voltage regulator will always provide a constant, steady output voltage.</a:t>
            </a:r>
          </a:p>
          <a:p>
            <a:pPr marL="0" indent="0">
              <a:buNone/>
            </a:pPr>
            <a:endParaRPr lang="en-GB" sz="2400" dirty="0"/>
          </a:p>
          <a:p>
            <a:pPr marL="0" indent="0">
              <a:buNone/>
            </a:pPr>
            <a:r>
              <a:rPr lang="en-GB" sz="2400" dirty="0" err="1"/>
              <a:t>Eg</a:t>
            </a:r>
            <a:r>
              <a:rPr lang="en-GB" sz="2400" dirty="0"/>
              <a:t>: LM-7508 (5v voltage regulator)</a:t>
            </a:r>
          </a:p>
          <a:p>
            <a:pPr marL="0" indent="0">
              <a:buNone/>
            </a:pPr>
            <a:endParaRPr lang="en-GB" sz="2400" dirty="0"/>
          </a:p>
          <a:p>
            <a:pPr marL="0" indent="0">
              <a:buNone/>
            </a:pPr>
            <a:endParaRPr lang="en-IN" sz="1800" dirty="0"/>
          </a:p>
        </p:txBody>
      </p:sp>
      <p:sp>
        <p:nvSpPr>
          <p:cNvPr id="71" name="Freeform: Shape 7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Image result for voltage regulators">
            <a:extLst>
              <a:ext uri="{FF2B5EF4-FFF2-40B4-BE49-F238E27FC236}">
                <a16:creationId xmlns:a16="http://schemas.microsoft.com/office/drawing/2014/main" id="{EE3967F3-02AC-4DD1-83F2-6A318EA97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4057" y="643002"/>
            <a:ext cx="3796790" cy="3796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13333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BE04E4F-3E39-4A7A-88AB-49DD3619550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How to use a Voltage Regulator</a:t>
            </a:r>
          </a:p>
        </p:txBody>
      </p:sp>
      <p:pic>
        <p:nvPicPr>
          <p:cNvPr id="1026" name="Picture 2" descr="Image result for 7805 pinout">
            <a:extLst>
              <a:ext uri="{FF2B5EF4-FFF2-40B4-BE49-F238E27FC236}">
                <a16:creationId xmlns:a16="http://schemas.microsoft.com/office/drawing/2014/main" id="{DD92B4CD-0342-4A41-B411-735A63AD8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055199"/>
            <a:ext cx="7188199" cy="4744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799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47F358-4620-4C80-A06D-94B5C24B763D}"/>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Why use Voltage Regulator instead of Voltage Divider?</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21753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E836AF-5B2C-4A8A-A482-50359CF657C7}"/>
              </a:ext>
            </a:extLst>
          </p:cNvPr>
          <p:cNvSpPr>
            <a:spLocks noGrp="1"/>
          </p:cNvSpPr>
          <p:nvPr>
            <p:ph type="title"/>
          </p:nvPr>
        </p:nvSpPr>
        <p:spPr>
          <a:xfrm>
            <a:off x="1286932" y="1204109"/>
            <a:ext cx="10023398" cy="857894"/>
          </a:xfrm>
        </p:spPr>
        <p:txBody>
          <a:bodyPr>
            <a:normAutofit/>
          </a:bodyPr>
          <a:lstStyle/>
          <a:p>
            <a:r>
              <a:rPr lang="en-US" sz="4000">
                <a:solidFill>
                  <a:srgbClr val="FFFFFF"/>
                </a:solidFill>
              </a:rPr>
              <a:t>Answer:</a:t>
            </a:r>
          </a:p>
        </p:txBody>
      </p:sp>
      <p:graphicFrame>
        <p:nvGraphicFramePr>
          <p:cNvPr id="5" name="Content Placeholder 2">
            <a:extLst>
              <a:ext uri="{FF2B5EF4-FFF2-40B4-BE49-F238E27FC236}">
                <a16:creationId xmlns:a16="http://schemas.microsoft.com/office/drawing/2014/main" id="{D012490F-EFEC-42C1-B5BB-B06E9C44218A}"/>
              </a:ext>
            </a:extLst>
          </p:cNvPr>
          <p:cNvGraphicFramePr>
            <a:graphicFrameLocks noGrp="1"/>
          </p:cNvGraphicFramePr>
          <p:nvPr>
            <p:ph idx="1"/>
            <p:extLst>
              <p:ext uri="{D42A27DB-BD31-4B8C-83A1-F6EECF244321}">
                <p14:modId xmlns:p14="http://schemas.microsoft.com/office/powerpoint/2010/main" val="1121949279"/>
              </p:ext>
            </p:extLst>
          </p:nvPr>
        </p:nvGraphicFramePr>
        <p:xfrm>
          <a:off x="1287463" y="2962275"/>
          <a:ext cx="10066337" cy="281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2533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D8166-BA31-4E67-91B4-67753F1E9AEA}"/>
              </a:ext>
            </a:extLst>
          </p:cNvPr>
          <p:cNvSpPr>
            <a:spLocks noGrp="1"/>
          </p:cNvSpPr>
          <p:nvPr>
            <p:ph type="title"/>
          </p:nvPr>
        </p:nvSpPr>
        <p:spPr>
          <a:xfrm>
            <a:off x="762001" y="803325"/>
            <a:ext cx="5314536" cy="1325563"/>
          </a:xfrm>
        </p:spPr>
        <p:txBody>
          <a:bodyPr>
            <a:normAutofit/>
          </a:bodyPr>
          <a:lstStyle/>
          <a:p>
            <a:r>
              <a:rPr lang="en-IN">
                <a:latin typeface="BankGothic Lt BT" panose="020B0607020203060204" pitchFamily="34" charset="0"/>
              </a:rPr>
              <a:t>Capacitor</a:t>
            </a:r>
          </a:p>
        </p:txBody>
      </p:sp>
      <p:sp>
        <p:nvSpPr>
          <p:cNvPr id="3" name="Content Placeholder 2">
            <a:extLst>
              <a:ext uri="{FF2B5EF4-FFF2-40B4-BE49-F238E27FC236}">
                <a16:creationId xmlns:a16="http://schemas.microsoft.com/office/drawing/2014/main" id="{4FC38C08-46A4-4256-A0E6-E5D202DA4040}"/>
              </a:ext>
            </a:extLst>
          </p:cNvPr>
          <p:cNvSpPr>
            <a:spLocks noGrp="1"/>
          </p:cNvSpPr>
          <p:nvPr>
            <p:ph idx="1"/>
          </p:nvPr>
        </p:nvSpPr>
        <p:spPr>
          <a:xfrm>
            <a:off x="762000" y="2279018"/>
            <a:ext cx="5314543" cy="3375920"/>
          </a:xfrm>
        </p:spPr>
        <p:txBody>
          <a:bodyPr anchor="t">
            <a:normAutofit/>
          </a:bodyPr>
          <a:lstStyle/>
          <a:p>
            <a:r>
              <a:rPr lang="en-GB" sz="2400" dirty="0"/>
              <a:t>The capacitor is a component which has the ability or “capacity” to store energy in the form of an electrical charge producing a potential difference (</a:t>
            </a:r>
            <a:r>
              <a:rPr lang="en-GB" sz="2400" i="1" dirty="0"/>
              <a:t>Static Voltage</a:t>
            </a:r>
            <a:r>
              <a:rPr lang="en-GB" sz="2400" dirty="0"/>
              <a:t>) across its plates, much like a small rechargeable battery</a:t>
            </a:r>
          </a:p>
          <a:p>
            <a:endParaRPr lang="en-GB" sz="2400" dirty="0"/>
          </a:p>
          <a:p>
            <a:r>
              <a:rPr lang="en-GB" sz="2400" dirty="0"/>
              <a:t>It is used to block DC components.</a:t>
            </a:r>
            <a:endParaRPr lang="en-GB" sz="1800" dirty="0"/>
          </a:p>
        </p:txBody>
      </p:sp>
      <p:sp>
        <p:nvSpPr>
          <p:cNvPr id="75" name="Freeform: Shape 74">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descr="Image result for capacitor">
            <a:extLst>
              <a:ext uri="{FF2B5EF4-FFF2-40B4-BE49-F238E27FC236}">
                <a16:creationId xmlns:a16="http://schemas.microsoft.com/office/drawing/2014/main" id="{9B8498F0-A6E0-4945-9631-3DBAF8AC5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4057" y="1492534"/>
            <a:ext cx="3796790" cy="209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34471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D8166-BA31-4E67-91B4-67753F1E9AEA}"/>
              </a:ext>
            </a:extLst>
          </p:cNvPr>
          <p:cNvSpPr>
            <a:spLocks noGrp="1"/>
          </p:cNvSpPr>
          <p:nvPr>
            <p:ph type="title"/>
          </p:nvPr>
        </p:nvSpPr>
        <p:spPr>
          <a:xfrm>
            <a:off x="762001" y="803325"/>
            <a:ext cx="5314536" cy="1325563"/>
          </a:xfrm>
        </p:spPr>
        <p:txBody>
          <a:bodyPr>
            <a:normAutofit/>
          </a:bodyPr>
          <a:lstStyle/>
          <a:p>
            <a:pPr algn="ctr"/>
            <a:r>
              <a:rPr lang="en-IN" dirty="0">
                <a:latin typeface="BankGothic Lt BT" panose="020B0607020203060204" pitchFamily="34" charset="0"/>
              </a:rPr>
              <a:t>Diode</a:t>
            </a:r>
          </a:p>
        </p:txBody>
      </p:sp>
      <p:sp>
        <p:nvSpPr>
          <p:cNvPr id="3" name="Content Placeholder 2">
            <a:extLst>
              <a:ext uri="{FF2B5EF4-FFF2-40B4-BE49-F238E27FC236}">
                <a16:creationId xmlns:a16="http://schemas.microsoft.com/office/drawing/2014/main" id="{4FC38C08-46A4-4256-A0E6-E5D202DA4040}"/>
              </a:ext>
            </a:extLst>
          </p:cNvPr>
          <p:cNvSpPr>
            <a:spLocks noGrp="1"/>
          </p:cNvSpPr>
          <p:nvPr>
            <p:ph idx="1"/>
          </p:nvPr>
        </p:nvSpPr>
        <p:spPr>
          <a:xfrm>
            <a:off x="762000" y="2279018"/>
            <a:ext cx="5314543" cy="3375920"/>
          </a:xfrm>
        </p:spPr>
        <p:txBody>
          <a:bodyPr anchor="t">
            <a:noAutofit/>
          </a:bodyPr>
          <a:lstStyle/>
          <a:p>
            <a:r>
              <a:rPr lang="en-GB" dirty="0"/>
              <a:t>It is a semiconductor device with two terminals , allowing the flow of current in one direction only.</a:t>
            </a:r>
          </a:p>
          <a:p>
            <a:r>
              <a:rPr lang="en-GB" dirty="0"/>
              <a:t>It has low resistance in one direction and very high resistance in the other.</a:t>
            </a:r>
          </a:p>
          <a:p>
            <a:r>
              <a:rPr lang="en-GB" dirty="0"/>
              <a:t>It is used in rectifiers to convert AC to DC</a:t>
            </a:r>
          </a:p>
        </p:txBody>
      </p:sp>
      <p:sp>
        <p:nvSpPr>
          <p:cNvPr id="73" name="Freeform: Shape 72">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70" name="Picture 2" descr="Image result for diode">
            <a:extLst>
              <a:ext uri="{FF2B5EF4-FFF2-40B4-BE49-F238E27FC236}">
                <a16:creationId xmlns:a16="http://schemas.microsoft.com/office/drawing/2014/main" id="{C3E8F630-4D92-4DEA-93FD-51DEE15BC4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4057" y="643002"/>
            <a:ext cx="3796790" cy="3796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91177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D8166-BA31-4E67-91B4-67753F1E9AEA}"/>
              </a:ext>
            </a:extLst>
          </p:cNvPr>
          <p:cNvSpPr>
            <a:spLocks noGrp="1"/>
          </p:cNvSpPr>
          <p:nvPr>
            <p:ph type="title"/>
          </p:nvPr>
        </p:nvSpPr>
        <p:spPr>
          <a:xfrm>
            <a:off x="762001" y="803325"/>
            <a:ext cx="5314536" cy="1325563"/>
          </a:xfrm>
        </p:spPr>
        <p:txBody>
          <a:bodyPr>
            <a:normAutofit/>
          </a:bodyPr>
          <a:lstStyle/>
          <a:p>
            <a:r>
              <a:rPr lang="en-IN" dirty="0">
                <a:latin typeface="BankGothic Lt BT" panose="020B0607020203060204" pitchFamily="34" charset="0"/>
              </a:rPr>
              <a:t>Transistor</a:t>
            </a:r>
            <a:endParaRPr lang="en-IN">
              <a:latin typeface="BankGothic Lt BT" panose="020B0607020203060204" pitchFamily="34" charset="0"/>
            </a:endParaRPr>
          </a:p>
        </p:txBody>
      </p:sp>
      <p:sp>
        <p:nvSpPr>
          <p:cNvPr id="3" name="Content Placeholder 2">
            <a:extLst>
              <a:ext uri="{FF2B5EF4-FFF2-40B4-BE49-F238E27FC236}">
                <a16:creationId xmlns:a16="http://schemas.microsoft.com/office/drawing/2014/main" id="{4FC38C08-46A4-4256-A0E6-E5D202DA4040}"/>
              </a:ext>
            </a:extLst>
          </p:cNvPr>
          <p:cNvSpPr>
            <a:spLocks noGrp="1"/>
          </p:cNvSpPr>
          <p:nvPr>
            <p:ph idx="1"/>
          </p:nvPr>
        </p:nvSpPr>
        <p:spPr>
          <a:xfrm>
            <a:off x="762000" y="2279018"/>
            <a:ext cx="5314543" cy="3375920"/>
          </a:xfrm>
        </p:spPr>
        <p:txBody>
          <a:bodyPr anchor="t">
            <a:normAutofit/>
          </a:bodyPr>
          <a:lstStyle/>
          <a:p>
            <a:endParaRPr lang="en-GB" sz="1800" dirty="0"/>
          </a:p>
          <a:p>
            <a:r>
              <a:rPr lang="en-GB" dirty="0"/>
              <a:t>A </a:t>
            </a:r>
            <a:r>
              <a:rPr lang="en-GB" b="1" dirty="0"/>
              <a:t>transistor</a:t>
            </a:r>
            <a:r>
              <a:rPr lang="en-GB" dirty="0"/>
              <a:t> is a semiconductor device used to amplify and switch electronic signals and electrical power respectively. It is composed of semiconductor material and usually has three terminals.</a:t>
            </a:r>
            <a:endParaRPr lang="en-GB" sz="1800" dirty="0"/>
          </a:p>
        </p:txBody>
      </p:sp>
      <p:sp>
        <p:nvSpPr>
          <p:cNvPr id="135" name="Freeform: Shape 134">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Freeform: Shape 136">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148" name="Picture 4" descr="Related image">
            <a:extLst>
              <a:ext uri="{FF2B5EF4-FFF2-40B4-BE49-F238E27FC236}">
                <a16:creationId xmlns:a16="http://schemas.microsoft.com/office/drawing/2014/main" id="{115942A1-0827-426F-8203-A2D8AFE761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2387" y="991113"/>
            <a:ext cx="4583595" cy="3292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46132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D8166-BA31-4E67-91B4-67753F1E9AEA}"/>
              </a:ext>
            </a:extLst>
          </p:cNvPr>
          <p:cNvSpPr>
            <a:spLocks noGrp="1"/>
          </p:cNvSpPr>
          <p:nvPr>
            <p:ph type="title"/>
          </p:nvPr>
        </p:nvSpPr>
        <p:spPr>
          <a:xfrm>
            <a:off x="781464" y="198784"/>
            <a:ext cx="5314536" cy="424070"/>
          </a:xfrm>
        </p:spPr>
        <p:txBody>
          <a:bodyPr>
            <a:normAutofit fontScale="90000"/>
          </a:bodyPr>
          <a:lstStyle/>
          <a:p>
            <a:pPr algn="ctr"/>
            <a:r>
              <a:rPr lang="en-IN" dirty="0">
                <a:latin typeface="BankGothic Lt BT" panose="020B0607020203060204" pitchFamily="34" charset="0"/>
              </a:rPr>
              <a:t>TRANSISTORS</a:t>
            </a:r>
          </a:p>
        </p:txBody>
      </p:sp>
      <p:sp>
        <p:nvSpPr>
          <p:cNvPr id="3" name="Content Placeholder 2">
            <a:extLst>
              <a:ext uri="{FF2B5EF4-FFF2-40B4-BE49-F238E27FC236}">
                <a16:creationId xmlns:a16="http://schemas.microsoft.com/office/drawing/2014/main" id="{4FC38C08-46A4-4256-A0E6-E5D202DA4040}"/>
              </a:ext>
            </a:extLst>
          </p:cNvPr>
          <p:cNvSpPr>
            <a:spLocks noGrp="1"/>
          </p:cNvSpPr>
          <p:nvPr>
            <p:ph idx="1"/>
          </p:nvPr>
        </p:nvSpPr>
        <p:spPr>
          <a:xfrm>
            <a:off x="762000" y="848139"/>
            <a:ext cx="5714762" cy="5605670"/>
          </a:xfrm>
        </p:spPr>
        <p:txBody>
          <a:bodyPr anchor="ctr">
            <a:normAutofit/>
          </a:bodyPr>
          <a:lstStyle/>
          <a:p>
            <a:pPr marL="0" indent="0">
              <a:lnSpc>
                <a:spcPct val="100000"/>
              </a:lnSpc>
              <a:buNone/>
            </a:pPr>
            <a:r>
              <a:rPr lang="en-GB" sz="2200" dirty="0"/>
              <a:t>Transistors can be operated as either amplifier or switch.</a:t>
            </a:r>
          </a:p>
          <a:p>
            <a:pPr>
              <a:lnSpc>
                <a:spcPct val="100000"/>
              </a:lnSpc>
            </a:pPr>
            <a:r>
              <a:rPr lang="en-GB" sz="2200" dirty="0"/>
              <a:t>Amplifier: </a:t>
            </a:r>
            <a:r>
              <a:rPr lang="en-IN" sz="2200" dirty="0"/>
              <a:t>It takes in a tiny electric current at one end (an input current) and produces a much bigger electric current (an output current) at the other.</a:t>
            </a:r>
          </a:p>
          <a:p>
            <a:pPr>
              <a:lnSpc>
                <a:spcPct val="100000"/>
              </a:lnSpc>
            </a:pPr>
            <a:r>
              <a:rPr lang="en-GB" sz="2200" dirty="0"/>
              <a:t>Switch: It can be used as an electric switch rather than the conventional mechanical switch. It can switch on and off millions of times per second. This allows it to be used in computers.</a:t>
            </a:r>
            <a:endParaRPr lang="en-IN" sz="2200" dirty="0"/>
          </a:p>
          <a:p>
            <a:pPr marL="0" indent="0">
              <a:lnSpc>
                <a:spcPct val="100000"/>
              </a:lnSpc>
              <a:buNone/>
            </a:pPr>
            <a:r>
              <a:rPr lang="en-IN" sz="2200" dirty="0"/>
              <a:t>While a mechanical switch would require an actuator to be physically flipped, this switch is controlled by the voltage at the base pin.</a:t>
            </a:r>
            <a:endParaRPr lang="en-GB" sz="2200" dirty="0"/>
          </a:p>
          <a:p>
            <a:pPr marL="0" indent="0">
              <a:buNone/>
            </a:pPr>
            <a:r>
              <a:rPr lang="en-GB" sz="2200" dirty="0"/>
              <a:t> </a:t>
            </a:r>
          </a:p>
        </p:txBody>
      </p:sp>
      <p:sp>
        <p:nvSpPr>
          <p:cNvPr id="135" name="Freeform: Shape 134">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Freeform: Shape 136">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4" descr="Image result for bjt">
            <a:extLst>
              <a:ext uri="{FF2B5EF4-FFF2-40B4-BE49-F238E27FC236}">
                <a16:creationId xmlns:a16="http://schemas.microsoft.com/office/drawing/2014/main" id="{28F7DA46-3E41-4E6A-BA7C-AC18942F03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6567" b="56929"/>
          <a:stretch/>
        </p:blipFill>
        <p:spPr bwMode="auto">
          <a:xfrm>
            <a:off x="7656279" y="622853"/>
            <a:ext cx="4270751" cy="3697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52293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BBDC9-2FA6-4478-BAC3-7A41AC8A8E5C}"/>
              </a:ext>
            </a:extLst>
          </p:cNvPr>
          <p:cNvSpPr>
            <a:spLocks noGrp="1"/>
          </p:cNvSpPr>
          <p:nvPr>
            <p:ph type="title"/>
          </p:nvPr>
        </p:nvSpPr>
        <p:spPr>
          <a:xfrm>
            <a:off x="838200" y="365125"/>
            <a:ext cx="10515600" cy="1325563"/>
          </a:xfrm>
        </p:spPr>
        <p:txBody>
          <a:bodyPr>
            <a:normAutofit/>
          </a:bodyPr>
          <a:lstStyle/>
          <a:p>
            <a:pPr algn="ctr"/>
            <a:r>
              <a:rPr lang="en-IN" sz="4800" dirty="0">
                <a:latin typeface="BankGothic Lt BT" panose="020B0607020203060204" pitchFamily="34" charset="0"/>
              </a:rPr>
              <a:t>Classification of Transistors</a:t>
            </a:r>
          </a:p>
        </p:txBody>
      </p:sp>
      <p:graphicFrame>
        <p:nvGraphicFramePr>
          <p:cNvPr id="7" name="Content Placeholder 6">
            <a:extLst>
              <a:ext uri="{FF2B5EF4-FFF2-40B4-BE49-F238E27FC236}">
                <a16:creationId xmlns:a16="http://schemas.microsoft.com/office/drawing/2014/main" id="{9886026A-87FB-4CFC-BDE4-97743534F501}"/>
              </a:ext>
            </a:extLst>
          </p:cNvPr>
          <p:cNvGraphicFramePr>
            <a:graphicFrameLocks noGrp="1"/>
          </p:cNvGraphicFramePr>
          <p:nvPr>
            <p:ph idx="1"/>
            <p:extLst>
              <p:ext uri="{D42A27DB-BD31-4B8C-83A1-F6EECF244321}">
                <p14:modId xmlns:p14="http://schemas.microsoft.com/office/powerpoint/2010/main" val="35419046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8101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6FBDFA86-51D3-4729-B154-796918372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8521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7A0C85-BBFE-42BD-97CD-83E7C12602AD}"/>
              </a:ext>
            </a:extLst>
          </p:cNvPr>
          <p:cNvSpPr>
            <a:spLocks noGrp="1"/>
          </p:cNvSpPr>
          <p:nvPr>
            <p:ph type="title"/>
          </p:nvPr>
        </p:nvSpPr>
        <p:spPr>
          <a:xfrm>
            <a:off x="772295" y="826324"/>
            <a:ext cx="6299698" cy="908334"/>
          </a:xfrm>
        </p:spPr>
        <p:txBody>
          <a:bodyPr anchor="b">
            <a:normAutofit fontScale="90000"/>
          </a:bodyPr>
          <a:lstStyle/>
          <a:p>
            <a:r>
              <a:rPr lang="en-IN" sz="3600" dirty="0">
                <a:solidFill>
                  <a:srgbClr val="FFFFFF"/>
                </a:solidFill>
              </a:rPr>
              <a:t>Bipolar Junction Transistor(BJT)</a:t>
            </a:r>
            <a:br>
              <a:rPr lang="en-IN" sz="3600" dirty="0">
                <a:solidFill>
                  <a:srgbClr val="FFFFFF"/>
                </a:solidFill>
              </a:rPr>
            </a:br>
            <a:endParaRPr lang="en-IN" sz="3600" dirty="0">
              <a:solidFill>
                <a:srgbClr val="FFFFFF"/>
              </a:solidFill>
            </a:endParaRPr>
          </a:p>
        </p:txBody>
      </p:sp>
      <p:cxnSp>
        <p:nvCxnSpPr>
          <p:cNvPr id="75" name="Straight Connector 74">
            <a:extLst>
              <a:ext uri="{FF2B5EF4-FFF2-40B4-BE49-F238E27FC236}">
                <a16:creationId xmlns:a16="http://schemas.microsoft.com/office/drawing/2014/main" id="{0F1CE7C6-BE91-42A7-9214-F33FD918C3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DCF13F7-7242-488D-BF97-87081E3C2B64}"/>
              </a:ext>
            </a:extLst>
          </p:cNvPr>
          <p:cNvSpPr>
            <a:spLocks noGrp="1"/>
          </p:cNvSpPr>
          <p:nvPr>
            <p:ph idx="1"/>
          </p:nvPr>
        </p:nvSpPr>
        <p:spPr>
          <a:xfrm>
            <a:off x="987555" y="1570846"/>
            <a:ext cx="4395088" cy="4783108"/>
          </a:xfrm>
        </p:spPr>
        <p:txBody>
          <a:bodyPr>
            <a:normAutofit lnSpcReduction="10000"/>
          </a:bodyPr>
          <a:lstStyle/>
          <a:p>
            <a:pPr>
              <a:lnSpc>
                <a:spcPct val="120000"/>
              </a:lnSpc>
              <a:spcBef>
                <a:spcPts val="600"/>
              </a:spcBef>
              <a:buFont typeface="Wingdings" panose="05000000000000000000" pitchFamily="2" charset="2"/>
              <a:buChar char="Ø"/>
            </a:pPr>
            <a:r>
              <a:rPr lang="en-IN" sz="2000" dirty="0">
                <a:solidFill>
                  <a:srgbClr val="FFFFFF"/>
                </a:solidFill>
              </a:rPr>
              <a:t>Being a transistor , BJT is used in current amplification and switching action. </a:t>
            </a:r>
          </a:p>
          <a:p>
            <a:pPr>
              <a:lnSpc>
                <a:spcPct val="120000"/>
              </a:lnSpc>
              <a:spcBef>
                <a:spcPts val="600"/>
              </a:spcBef>
              <a:buFont typeface="Wingdings" panose="05000000000000000000" pitchFamily="2" charset="2"/>
              <a:buChar char="Ø"/>
            </a:pPr>
            <a:r>
              <a:rPr lang="en-IN" sz="2000" dirty="0">
                <a:solidFill>
                  <a:srgbClr val="FFFFFF"/>
                </a:solidFill>
              </a:rPr>
              <a:t>It has three terminals:</a:t>
            </a:r>
          </a:p>
          <a:p>
            <a:pPr lvl="1">
              <a:lnSpc>
                <a:spcPct val="120000"/>
              </a:lnSpc>
              <a:spcBef>
                <a:spcPts val="600"/>
              </a:spcBef>
              <a:buFont typeface="Wingdings" panose="05000000000000000000" pitchFamily="2" charset="2"/>
              <a:buChar char="Ø"/>
            </a:pPr>
            <a:r>
              <a:rPr lang="en-IN" sz="2000" dirty="0">
                <a:solidFill>
                  <a:srgbClr val="FFFFFF"/>
                </a:solidFill>
              </a:rPr>
              <a:t>Emitter (Heavily Doped)</a:t>
            </a:r>
          </a:p>
          <a:p>
            <a:pPr lvl="1">
              <a:lnSpc>
                <a:spcPct val="120000"/>
              </a:lnSpc>
              <a:spcBef>
                <a:spcPts val="600"/>
              </a:spcBef>
              <a:buFont typeface="Wingdings" panose="05000000000000000000" pitchFamily="2" charset="2"/>
              <a:buChar char="Ø"/>
            </a:pPr>
            <a:r>
              <a:rPr lang="en-IN" sz="2000" dirty="0">
                <a:solidFill>
                  <a:srgbClr val="FFFFFF"/>
                </a:solidFill>
              </a:rPr>
              <a:t>Base (Lightly Doped)</a:t>
            </a:r>
          </a:p>
          <a:p>
            <a:pPr lvl="1">
              <a:lnSpc>
                <a:spcPct val="120000"/>
              </a:lnSpc>
              <a:spcBef>
                <a:spcPts val="600"/>
              </a:spcBef>
              <a:buFont typeface="Wingdings" panose="05000000000000000000" pitchFamily="2" charset="2"/>
              <a:buChar char="Ø"/>
            </a:pPr>
            <a:r>
              <a:rPr lang="en-IN" sz="2000" dirty="0">
                <a:solidFill>
                  <a:srgbClr val="FFFFFF"/>
                </a:solidFill>
              </a:rPr>
              <a:t>Collector (Moderately Doped)</a:t>
            </a:r>
          </a:p>
          <a:p>
            <a:pPr>
              <a:lnSpc>
                <a:spcPct val="120000"/>
              </a:lnSpc>
              <a:spcBef>
                <a:spcPts val="600"/>
              </a:spcBef>
              <a:buFont typeface="Wingdings" panose="05000000000000000000" pitchFamily="2" charset="2"/>
              <a:buChar char="Ø"/>
            </a:pPr>
            <a:r>
              <a:rPr lang="en-IN" sz="2000" dirty="0">
                <a:solidFill>
                  <a:srgbClr val="FFFFFF"/>
                </a:solidFill>
              </a:rPr>
              <a:t>It has three different regions of operation:</a:t>
            </a:r>
          </a:p>
          <a:p>
            <a:pPr>
              <a:lnSpc>
                <a:spcPct val="120000"/>
              </a:lnSpc>
              <a:spcBef>
                <a:spcPts val="600"/>
              </a:spcBef>
              <a:buFont typeface="Wingdings" panose="05000000000000000000" pitchFamily="2" charset="2"/>
              <a:buChar char="Ø"/>
            </a:pPr>
            <a:r>
              <a:rPr lang="en-IN" sz="2000" dirty="0">
                <a:solidFill>
                  <a:srgbClr val="FFFFFF"/>
                </a:solidFill>
              </a:rPr>
              <a:t>Active Region</a:t>
            </a:r>
          </a:p>
          <a:p>
            <a:pPr>
              <a:lnSpc>
                <a:spcPct val="120000"/>
              </a:lnSpc>
              <a:spcBef>
                <a:spcPts val="600"/>
              </a:spcBef>
              <a:buFont typeface="Wingdings" panose="05000000000000000000" pitchFamily="2" charset="2"/>
              <a:buChar char="Ø"/>
            </a:pPr>
            <a:r>
              <a:rPr lang="en-IN" sz="2000" dirty="0">
                <a:solidFill>
                  <a:srgbClr val="FFFFFF"/>
                </a:solidFill>
              </a:rPr>
              <a:t> Saturation Region</a:t>
            </a:r>
          </a:p>
          <a:p>
            <a:pPr>
              <a:lnSpc>
                <a:spcPct val="120000"/>
              </a:lnSpc>
              <a:spcBef>
                <a:spcPts val="600"/>
              </a:spcBef>
              <a:buFont typeface="Wingdings" panose="05000000000000000000" pitchFamily="2" charset="2"/>
              <a:buChar char="Ø"/>
            </a:pPr>
            <a:r>
              <a:rPr lang="en-IN" sz="2000" dirty="0">
                <a:solidFill>
                  <a:srgbClr val="FFFFFF"/>
                </a:solidFill>
              </a:rPr>
              <a:t>Cut-off Region</a:t>
            </a:r>
          </a:p>
          <a:p>
            <a:pPr marL="457200" lvl="1" indent="0">
              <a:lnSpc>
                <a:spcPct val="120000"/>
              </a:lnSpc>
              <a:spcBef>
                <a:spcPts val="600"/>
              </a:spcBef>
              <a:buNone/>
            </a:pPr>
            <a:endParaRPr lang="en-IN" sz="4200" dirty="0">
              <a:solidFill>
                <a:srgbClr val="FFFFFF"/>
              </a:solidFill>
            </a:endParaRPr>
          </a:p>
        </p:txBody>
      </p:sp>
      <p:pic>
        <p:nvPicPr>
          <p:cNvPr id="11268" name="Picture 4" descr="Image result for bjt">
            <a:extLst>
              <a:ext uri="{FF2B5EF4-FFF2-40B4-BE49-F238E27FC236}">
                <a16:creationId xmlns:a16="http://schemas.microsoft.com/office/drawing/2014/main" id="{0183DF0C-85A0-4DDD-B150-A48D6CF25D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2771" y="235042"/>
            <a:ext cx="3359426" cy="36080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regions of operation of bjt ncert">
            <a:extLst>
              <a:ext uri="{FF2B5EF4-FFF2-40B4-BE49-F238E27FC236}">
                <a16:creationId xmlns:a16="http://schemas.microsoft.com/office/drawing/2014/main" id="{41AE99F4-6D58-4159-B12F-31147B6F27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0269" y="3874200"/>
            <a:ext cx="3708128" cy="298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29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3FDB1-033B-4505-8B1A-D28C1D246BD7}"/>
              </a:ext>
            </a:extLst>
          </p:cNvPr>
          <p:cNvSpPr>
            <a:spLocks noGrp="1"/>
          </p:cNvSpPr>
          <p:nvPr>
            <p:ph type="title"/>
          </p:nvPr>
        </p:nvSpPr>
        <p:spPr>
          <a:xfrm>
            <a:off x="1571811" y="1573586"/>
            <a:ext cx="4103432" cy="1325563"/>
          </a:xfrm>
        </p:spPr>
        <p:txBody>
          <a:bodyPr>
            <a:normAutofit/>
          </a:bodyPr>
          <a:lstStyle/>
          <a:p>
            <a:r>
              <a:rPr lang="en-IN" sz="4600" dirty="0">
                <a:latin typeface="BankGothic Lt BT" panose="020B0607020203060204" pitchFamily="34" charset="0"/>
              </a:rPr>
              <a:t>Let’s Recap</a:t>
            </a:r>
          </a:p>
        </p:txBody>
      </p:sp>
      <p:sp>
        <p:nvSpPr>
          <p:cNvPr id="3" name="Content Placeholder 2">
            <a:extLst>
              <a:ext uri="{FF2B5EF4-FFF2-40B4-BE49-F238E27FC236}">
                <a16:creationId xmlns:a16="http://schemas.microsoft.com/office/drawing/2014/main" id="{79D17487-E2DB-4268-A1AA-66D173BCDFE7}"/>
              </a:ext>
            </a:extLst>
          </p:cNvPr>
          <p:cNvSpPr>
            <a:spLocks noGrp="1"/>
          </p:cNvSpPr>
          <p:nvPr>
            <p:ph idx="1"/>
          </p:nvPr>
        </p:nvSpPr>
        <p:spPr>
          <a:xfrm>
            <a:off x="1571811" y="3060017"/>
            <a:ext cx="8904032" cy="2438546"/>
          </a:xfrm>
        </p:spPr>
        <p:txBody>
          <a:bodyPr>
            <a:noAutofit/>
          </a:bodyPr>
          <a:lstStyle/>
          <a:p>
            <a:pPr marL="0" indent="0">
              <a:buNone/>
            </a:pPr>
            <a:r>
              <a:rPr lang="en-IN" sz="2400" b="1" dirty="0"/>
              <a:t>Current:</a:t>
            </a:r>
            <a:r>
              <a:rPr lang="en-IN" sz="2400" dirty="0"/>
              <a:t> Rate of flow of charges </a:t>
            </a:r>
          </a:p>
          <a:p>
            <a:pPr marL="0" indent="0">
              <a:buNone/>
            </a:pPr>
            <a:r>
              <a:rPr lang="en-IN" sz="2400" b="1" dirty="0"/>
              <a:t>Voltage</a:t>
            </a:r>
            <a:r>
              <a:rPr lang="en-IN" sz="2400" dirty="0"/>
              <a:t>(Potential difference between two points): Work done per unit charge in moving it from one point to another.</a:t>
            </a:r>
          </a:p>
          <a:p>
            <a:pPr marL="0" indent="0">
              <a:buNone/>
            </a:pPr>
            <a:r>
              <a:rPr lang="en-IN" sz="2400" b="1" dirty="0"/>
              <a:t>Resistance</a:t>
            </a:r>
            <a:r>
              <a:rPr lang="en-IN" sz="2400" dirty="0"/>
              <a:t>: Hindrance to the flow of electric current</a:t>
            </a:r>
          </a:p>
          <a:p>
            <a:pPr marL="0" indent="0">
              <a:buNone/>
            </a:pPr>
            <a:r>
              <a:rPr lang="en-IN" sz="2400" b="1" dirty="0"/>
              <a:t>Capacitance</a:t>
            </a:r>
            <a:r>
              <a:rPr lang="en-IN" sz="2400" dirty="0"/>
              <a:t>: Ability of a conductor to store charges</a:t>
            </a:r>
          </a:p>
        </p:txBody>
      </p:sp>
      <p:sp>
        <p:nvSpPr>
          <p:cNvPr id="73"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75"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pic>
        <p:nvPicPr>
          <p:cNvPr id="9220" name="Picture 4" descr="Image result for recap">
            <a:extLst>
              <a:ext uri="{FF2B5EF4-FFF2-40B4-BE49-F238E27FC236}">
                <a16:creationId xmlns:a16="http://schemas.microsoft.com/office/drawing/2014/main" id="{29050453-9EBD-42F0-9907-AE780CD09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382" b="21586"/>
          <a:stretch/>
        </p:blipFill>
        <p:spPr bwMode="auto">
          <a:xfrm>
            <a:off x="6139504" y="484747"/>
            <a:ext cx="4554891" cy="2177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454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146D57-3A83-4470-874E-F02414F229DD}"/>
              </a:ext>
            </a:extLst>
          </p:cNvPr>
          <p:cNvSpPr>
            <a:spLocks noGrp="1"/>
          </p:cNvSpPr>
          <p:nvPr>
            <p:ph type="title"/>
          </p:nvPr>
        </p:nvSpPr>
        <p:spPr>
          <a:xfrm>
            <a:off x="516743" y="175859"/>
            <a:ext cx="3620809" cy="1588508"/>
          </a:xfrm>
          <a:noFill/>
          <a:ln w="19050">
            <a:solidFill>
              <a:schemeClr val="bg1"/>
            </a:solidFill>
          </a:ln>
        </p:spPr>
        <p:txBody>
          <a:bodyPr vert="horz" wrap="square" lIns="91440" tIns="45720" rIns="91440" bIns="45720" rtlCol="0" anchor="ctr">
            <a:normAutofit/>
          </a:bodyPr>
          <a:lstStyle/>
          <a:p>
            <a:pPr algn="ctr"/>
            <a:r>
              <a:rPr lang="en-US" sz="4800" dirty="0">
                <a:solidFill>
                  <a:schemeClr val="bg1"/>
                </a:solidFill>
                <a:latin typeface="Freestyle Script"/>
                <a:cs typeface="Arial" panose="020B0604020202020204" pitchFamily="34" charset="0"/>
              </a:rPr>
              <a:t>Types of</a:t>
            </a:r>
            <a:br>
              <a:rPr lang="en-US" sz="4800" dirty="0">
                <a:solidFill>
                  <a:schemeClr val="bg1"/>
                </a:solidFill>
                <a:latin typeface="Freestyle Script"/>
                <a:cs typeface="Arial" panose="020B0604020202020204" pitchFamily="34" charset="0"/>
              </a:rPr>
            </a:br>
            <a:r>
              <a:rPr lang="en-US" sz="4800" dirty="0">
                <a:solidFill>
                  <a:schemeClr val="bg1"/>
                </a:solidFill>
                <a:latin typeface="Freestyle Script"/>
                <a:cs typeface="Arial" panose="020B0604020202020204" pitchFamily="34" charset="0"/>
              </a:rPr>
              <a:t>BJT</a:t>
            </a:r>
            <a:endParaRPr lang="en-US" sz="4800" kern="1200" dirty="0">
              <a:solidFill>
                <a:schemeClr val="bg1"/>
              </a:solidFill>
              <a:latin typeface="Freestyle Script"/>
              <a:cs typeface="Arial" panose="020B0604020202020204" pitchFamily="34" charset="0"/>
            </a:endParaRPr>
          </a:p>
        </p:txBody>
      </p:sp>
      <p:pic>
        <p:nvPicPr>
          <p:cNvPr id="9" name="Content Placeholder 4" descr="A screenshot of a cell phone&#10;&#10;Description generated with very high confidence">
            <a:extLst>
              <a:ext uri="{FF2B5EF4-FFF2-40B4-BE49-F238E27FC236}">
                <a16:creationId xmlns:a16="http://schemas.microsoft.com/office/drawing/2014/main" id="{54E5ADD3-6BB4-4651-BA57-251F8AEED67F}"/>
              </a:ext>
            </a:extLst>
          </p:cNvPr>
          <p:cNvPicPr>
            <a:picLocks noChangeAspect="1"/>
          </p:cNvPicPr>
          <p:nvPr/>
        </p:nvPicPr>
        <p:blipFill>
          <a:blip r:embed="rId2"/>
          <a:stretch>
            <a:fillRect/>
          </a:stretch>
        </p:blipFill>
        <p:spPr>
          <a:xfrm>
            <a:off x="4654294" y="485123"/>
            <a:ext cx="7489676" cy="3012659"/>
          </a:xfrm>
          <a:prstGeom prst="rect">
            <a:avLst/>
          </a:prstGeom>
        </p:spPr>
      </p:pic>
      <p:sp>
        <p:nvSpPr>
          <p:cNvPr id="3" name="TextBox 2">
            <a:extLst>
              <a:ext uri="{FF2B5EF4-FFF2-40B4-BE49-F238E27FC236}">
                <a16:creationId xmlns:a16="http://schemas.microsoft.com/office/drawing/2014/main" id="{8567CD3A-F2A3-4730-BE14-5E938C5A2A31}"/>
              </a:ext>
            </a:extLst>
          </p:cNvPr>
          <p:cNvSpPr txBox="1"/>
          <p:nvPr/>
        </p:nvSpPr>
        <p:spPr>
          <a:xfrm>
            <a:off x="516743" y="2107094"/>
            <a:ext cx="3620808" cy="4524315"/>
          </a:xfrm>
          <a:prstGeom prst="rect">
            <a:avLst/>
          </a:prstGeom>
          <a:noFill/>
        </p:spPr>
        <p:txBody>
          <a:bodyPr wrap="square" rtlCol="0">
            <a:spAutoFit/>
          </a:bodyPr>
          <a:lstStyle/>
          <a:p>
            <a:endParaRPr lang="en-US" u="sng" dirty="0">
              <a:solidFill>
                <a:schemeClr val="accent3">
                  <a:lumMod val="20000"/>
                  <a:lumOff val="80000"/>
                </a:schemeClr>
              </a:solidFill>
            </a:endParaRPr>
          </a:p>
          <a:p>
            <a:pPr marL="285750" indent="-285750">
              <a:buFont typeface="Arial" panose="020B0604020202020204" pitchFamily="34" charset="0"/>
              <a:buChar char="•"/>
            </a:pPr>
            <a:r>
              <a:rPr lang="en-US" dirty="0">
                <a:solidFill>
                  <a:schemeClr val="accent3">
                    <a:lumMod val="20000"/>
                    <a:lumOff val="80000"/>
                  </a:schemeClr>
                </a:solidFill>
              </a:rPr>
              <a:t>PNP Transistor- A ‘N’ type semiconductor is sandwiched between two ‘P’ type semiconductors.</a:t>
            </a:r>
          </a:p>
          <a:p>
            <a:pPr marL="285750" indent="-285750">
              <a:buFont typeface="Arial" panose="020B0604020202020204" pitchFamily="34" charset="0"/>
              <a:buChar char="•"/>
            </a:pPr>
            <a:r>
              <a:rPr lang="en-US" dirty="0">
                <a:solidFill>
                  <a:schemeClr val="accent3">
                    <a:lumMod val="20000"/>
                    <a:lumOff val="80000"/>
                  </a:schemeClr>
                </a:solidFill>
              </a:rPr>
              <a:t>NPN Transistor- A ‘P’ type semiconductor is sandwiched between two ‘N’ type semiconductors.</a:t>
            </a:r>
          </a:p>
          <a:p>
            <a:pPr marL="285750" indent="-285750">
              <a:buFont typeface="Arial" panose="020B0604020202020204" pitchFamily="34" charset="0"/>
              <a:buChar char="•"/>
            </a:pPr>
            <a:endParaRPr lang="en-US" dirty="0"/>
          </a:p>
          <a:p>
            <a:r>
              <a:rPr lang="en-US" dirty="0">
                <a:solidFill>
                  <a:schemeClr val="accent3">
                    <a:lumMod val="20000"/>
                    <a:lumOff val="80000"/>
                  </a:schemeClr>
                </a:solidFill>
              </a:rPr>
              <a:t>It carries the name bipolar because the current through the transistor is carried both by holes </a:t>
            </a:r>
          </a:p>
          <a:p>
            <a:r>
              <a:rPr lang="en-US" dirty="0">
                <a:solidFill>
                  <a:schemeClr val="accent3">
                    <a:lumMod val="20000"/>
                    <a:lumOff val="80000"/>
                  </a:schemeClr>
                </a:solidFill>
              </a:rPr>
              <a:t>(positive) and electrons(negative).</a:t>
            </a:r>
          </a:p>
          <a:p>
            <a:endParaRPr lang="en-US" dirty="0">
              <a:solidFill>
                <a:schemeClr val="accent3">
                  <a:lumMod val="20000"/>
                  <a:lumOff val="80000"/>
                </a:schemeClr>
              </a:solidFill>
            </a:endParaRPr>
          </a:p>
          <a:p>
            <a:endParaRPr lang="en-US" dirty="0"/>
          </a:p>
        </p:txBody>
      </p:sp>
      <p:sp>
        <p:nvSpPr>
          <p:cNvPr id="4" name="TextBox 3">
            <a:extLst>
              <a:ext uri="{FF2B5EF4-FFF2-40B4-BE49-F238E27FC236}">
                <a16:creationId xmlns:a16="http://schemas.microsoft.com/office/drawing/2014/main" id="{5D388187-26D5-4A5C-B278-840BC1DAB312}"/>
              </a:ext>
            </a:extLst>
          </p:cNvPr>
          <p:cNvSpPr txBox="1"/>
          <p:nvPr/>
        </p:nvSpPr>
        <p:spPr>
          <a:xfrm>
            <a:off x="6467061" y="3497782"/>
            <a:ext cx="3697356" cy="369332"/>
          </a:xfrm>
          <a:prstGeom prst="rect">
            <a:avLst/>
          </a:prstGeom>
          <a:noFill/>
        </p:spPr>
        <p:txBody>
          <a:bodyPr wrap="square" rtlCol="0">
            <a:spAutoFit/>
          </a:bodyPr>
          <a:lstStyle/>
          <a:p>
            <a:r>
              <a:rPr lang="en-US" dirty="0"/>
              <a:t>                 </a:t>
            </a:r>
          </a:p>
        </p:txBody>
      </p:sp>
      <p:pic>
        <p:nvPicPr>
          <p:cNvPr id="3080" name="Picture 8" descr="Image result for bjt">
            <a:extLst>
              <a:ext uri="{FF2B5EF4-FFF2-40B4-BE49-F238E27FC236}">
                <a16:creationId xmlns:a16="http://schemas.microsoft.com/office/drawing/2014/main" id="{2AA6144E-5C9B-4C3F-AE9B-79EA7E401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1043" y="3867114"/>
            <a:ext cx="3935896" cy="2643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370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6FBDFA86-51D3-4729-B154-796918372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8521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7A0C85-BBFE-42BD-97CD-83E7C12602AD}"/>
              </a:ext>
            </a:extLst>
          </p:cNvPr>
          <p:cNvSpPr>
            <a:spLocks noGrp="1"/>
          </p:cNvSpPr>
          <p:nvPr>
            <p:ph type="title"/>
          </p:nvPr>
        </p:nvSpPr>
        <p:spPr>
          <a:xfrm>
            <a:off x="772294" y="0"/>
            <a:ext cx="5761849" cy="1499616"/>
          </a:xfrm>
        </p:spPr>
        <p:txBody>
          <a:bodyPr anchor="b">
            <a:normAutofit/>
          </a:bodyPr>
          <a:lstStyle/>
          <a:p>
            <a:r>
              <a:rPr lang="en-IN" dirty="0">
                <a:solidFill>
                  <a:srgbClr val="FFFFFF"/>
                </a:solidFill>
              </a:rPr>
              <a:t>BJT as Current Amplifier</a:t>
            </a:r>
          </a:p>
        </p:txBody>
      </p:sp>
      <p:cxnSp>
        <p:nvCxnSpPr>
          <p:cNvPr id="75" name="Straight Connector 74">
            <a:extLst>
              <a:ext uri="{FF2B5EF4-FFF2-40B4-BE49-F238E27FC236}">
                <a16:creationId xmlns:a16="http://schemas.microsoft.com/office/drawing/2014/main" id="{0F1CE7C6-BE91-42A7-9214-F33FD918C3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DCF13F7-7242-488D-BF97-87081E3C2B64}"/>
              </a:ext>
            </a:extLst>
          </p:cNvPr>
          <p:cNvSpPr>
            <a:spLocks noGrp="1"/>
          </p:cNvSpPr>
          <p:nvPr>
            <p:ph idx="1"/>
          </p:nvPr>
        </p:nvSpPr>
        <p:spPr>
          <a:xfrm>
            <a:off x="987555" y="1570846"/>
            <a:ext cx="4395088" cy="4783108"/>
          </a:xfrm>
        </p:spPr>
        <p:txBody>
          <a:bodyPr>
            <a:normAutofit/>
          </a:bodyPr>
          <a:lstStyle/>
          <a:p>
            <a:pPr>
              <a:lnSpc>
                <a:spcPct val="120000"/>
              </a:lnSpc>
              <a:spcBef>
                <a:spcPts val="600"/>
              </a:spcBef>
              <a:buFont typeface="Wingdings" panose="05000000000000000000" pitchFamily="2" charset="2"/>
              <a:buChar char="Ø"/>
            </a:pPr>
            <a:endParaRPr lang="en-IN" sz="2000" dirty="0">
              <a:solidFill>
                <a:srgbClr val="FFFFFF"/>
              </a:solidFill>
            </a:endParaRPr>
          </a:p>
          <a:p>
            <a:pPr marL="457200" lvl="1" indent="0">
              <a:lnSpc>
                <a:spcPct val="120000"/>
              </a:lnSpc>
              <a:spcBef>
                <a:spcPts val="600"/>
              </a:spcBef>
              <a:buNone/>
            </a:pPr>
            <a:endParaRPr lang="en-IN" sz="4200" dirty="0">
              <a:solidFill>
                <a:srgbClr val="FFFFFF"/>
              </a:solidFill>
            </a:endParaRPr>
          </a:p>
        </p:txBody>
      </p:sp>
      <p:sp>
        <p:nvSpPr>
          <p:cNvPr id="4" name="TextBox 3">
            <a:extLst>
              <a:ext uri="{FF2B5EF4-FFF2-40B4-BE49-F238E27FC236}">
                <a16:creationId xmlns:a16="http://schemas.microsoft.com/office/drawing/2014/main" id="{C37BFBA0-DBF2-463B-828A-11C05E3673BF}"/>
              </a:ext>
            </a:extLst>
          </p:cNvPr>
          <p:cNvSpPr txBox="1"/>
          <p:nvPr/>
        </p:nvSpPr>
        <p:spPr>
          <a:xfrm>
            <a:off x="772294" y="1878775"/>
            <a:ext cx="5694767" cy="49398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200" dirty="0">
                <a:solidFill>
                  <a:schemeClr val="bg1"/>
                </a:solidFill>
              </a:rPr>
              <a:t>Bipolar transistors work as </a:t>
            </a:r>
            <a:r>
              <a:rPr lang="en-IN" sz="2200" b="1" dirty="0">
                <a:solidFill>
                  <a:schemeClr val="bg1"/>
                </a:solidFill>
              </a:rPr>
              <a:t>current-controlled</a:t>
            </a:r>
            <a:r>
              <a:rPr lang="en-IN" sz="2200" dirty="0">
                <a:solidFill>
                  <a:schemeClr val="bg1"/>
                </a:solidFill>
              </a:rPr>
              <a:t> </a:t>
            </a:r>
            <a:r>
              <a:rPr lang="en-IN" sz="2200" b="1" dirty="0">
                <a:solidFill>
                  <a:schemeClr val="bg1"/>
                </a:solidFill>
              </a:rPr>
              <a:t>current </a:t>
            </a:r>
            <a:r>
              <a:rPr lang="en-IN" sz="2200" b="1" i="1" dirty="0">
                <a:solidFill>
                  <a:schemeClr val="bg1"/>
                </a:solidFill>
              </a:rPr>
              <a:t>regulators</a:t>
            </a:r>
            <a:r>
              <a:rPr lang="en-IN" sz="2200" dirty="0">
                <a:solidFill>
                  <a:schemeClr val="bg1"/>
                </a:solidFill>
              </a:rPr>
              <a:t>. In other words, transistors control the collector current(output current) with respect to the base current(input current). </a:t>
            </a:r>
          </a:p>
          <a:p>
            <a:pPr marL="285750" indent="-285750">
              <a:lnSpc>
                <a:spcPct val="150000"/>
              </a:lnSpc>
              <a:buFont typeface="Arial" panose="020B0604020202020204" pitchFamily="34" charset="0"/>
              <a:buChar char="•"/>
            </a:pPr>
            <a:r>
              <a:rPr lang="en-IN" sz="2200" dirty="0">
                <a:solidFill>
                  <a:schemeClr val="bg1"/>
                </a:solidFill>
              </a:rPr>
              <a:t>The emitter current enters the transistor in case of PNP transistor.</a:t>
            </a:r>
          </a:p>
          <a:p>
            <a:pPr marL="285750" indent="-285750">
              <a:lnSpc>
                <a:spcPct val="150000"/>
              </a:lnSpc>
              <a:buFont typeface="Arial" panose="020B0604020202020204" pitchFamily="34" charset="0"/>
              <a:buChar char="•"/>
            </a:pPr>
            <a:r>
              <a:rPr lang="en-IN" sz="2200" dirty="0">
                <a:solidFill>
                  <a:schemeClr val="bg1"/>
                </a:solidFill>
              </a:rPr>
              <a:t>The emitter current exits the transistor in case of NPN transistor.</a:t>
            </a:r>
          </a:p>
          <a:p>
            <a:endParaRPr lang="en-US" dirty="0">
              <a:solidFill>
                <a:schemeClr val="bg1"/>
              </a:solidFill>
            </a:endParaRPr>
          </a:p>
        </p:txBody>
      </p:sp>
      <p:pic>
        <p:nvPicPr>
          <p:cNvPr id="4100" name="Picture 4" descr="Image result for bjt">
            <a:extLst>
              <a:ext uri="{FF2B5EF4-FFF2-40B4-BE49-F238E27FC236}">
                <a16:creationId xmlns:a16="http://schemas.microsoft.com/office/drawing/2014/main" id="{3C69CA4E-FBA2-4AE2-A7B4-6EAB5FC80C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7510" y="984850"/>
            <a:ext cx="3276600" cy="2095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E7B351C-A8A9-4B1A-B079-44968F8F969E}"/>
              </a:ext>
            </a:extLst>
          </p:cNvPr>
          <p:cNvSpPr txBox="1"/>
          <p:nvPr/>
        </p:nvSpPr>
        <p:spPr>
          <a:xfrm>
            <a:off x="7657510" y="235042"/>
            <a:ext cx="3276600" cy="369332"/>
          </a:xfrm>
          <a:prstGeom prst="rect">
            <a:avLst/>
          </a:prstGeom>
          <a:noFill/>
        </p:spPr>
        <p:txBody>
          <a:bodyPr wrap="square" rtlCol="0">
            <a:spAutoFit/>
          </a:bodyPr>
          <a:lstStyle/>
          <a:p>
            <a:r>
              <a:rPr lang="en-US" dirty="0"/>
              <a:t>                NPN Transistor</a:t>
            </a:r>
          </a:p>
        </p:txBody>
      </p:sp>
      <p:sp>
        <p:nvSpPr>
          <p:cNvPr id="8" name="TextBox 7">
            <a:extLst>
              <a:ext uri="{FF2B5EF4-FFF2-40B4-BE49-F238E27FC236}">
                <a16:creationId xmlns:a16="http://schemas.microsoft.com/office/drawing/2014/main" id="{1DBC4B4A-66F5-4EF1-BFCF-33A1714068FC}"/>
              </a:ext>
            </a:extLst>
          </p:cNvPr>
          <p:cNvSpPr txBox="1"/>
          <p:nvPr/>
        </p:nvSpPr>
        <p:spPr>
          <a:xfrm>
            <a:off x="7657508" y="3152322"/>
            <a:ext cx="3546935" cy="646331"/>
          </a:xfrm>
          <a:prstGeom prst="rect">
            <a:avLst/>
          </a:prstGeom>
          <a:noFill/>
        </p:spPr>
        <p:txBody>
          <a:bodyPr wrap="square" rtlCol="0">
            <a:spAutoFit/>
          </a:bodyPr>
          <a:lstStyle/>
          <a:p>
            <a:r>
              <a:rPr lang="en-US" dirty="0"/>
              <a:t>         input current</a:t>
            </a:r>
          </a:p>
          <a:p>
            <a:r>
              <a:rPr lang="en-US" dirty="0"/>
              <a:t>         output current</a:t>
            </a:r>
          </a:p>
        </p:txBody>
      </p:sp>
      <p:sp>
        <p:nvSpPr>
          <p:cNvPr id="9" name="Arrow: Right 8">
            <a:extLst>
              <a:ext uri="{FF2B5EF4-FFF2-40B4-BE49-F238E27FC236}">
                <a16:creationId xmlns:a16="http://schemas.microsoft.com/office/drawing/2014/main" id="{5C5D9A50-2C57-43C5-B54A-C48052EA4194}"/>
              </a:ext>
            </a:extLst>
          </p:cNvPr>
          <p:cNvSpPr/>
          <p:nvPr/>
        </p:nvSpPr>
        <p:spPr>
          <a:xfrm>
            <a:off x="9430977" y="1757617"/>
            <a:ext cx="357809"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Up 9">
            <a:extLst>
              <a:ext uri="{FF2B5EF4-FFF2-40B4-BE49-F238E27FC236}">
                <a16:creationId xmlns:a16="http://schemas.microsoft.com/office/drawing/2014/main" id="{5373E290-6A69-4BB9-9485-4F1B69D5D059}"/>
              </a:ext>
            </a:extLst>
          </p:cNvPr>
          <p:cNvSpPr/>
          <p:nvPr/>
        </p:nvSpPr>
        <p:spPr>
          <a:xfrm rot="10800000">
            <a:off x="10348924" y="1161390"/>
            <a:ext cx="232841" cy="369332"/>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C39FEE4D-B4AA-432C-B776-AD8141579090}"/>
              </a:ext>
            </a:extLst>
          </p:cNvPr>
          <p:cNvSpPr/>
          <p:nvPr/>
        </p:nvSpPr>
        <p:spPr>
          <a:xfrm>
            <a:off x="7657510" y="3222007"/>
            <a:ext cx="502603" cy="2069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10EEB1B3-8690-4D5D-AD3C-F6DAD97F2EC3}"/>
              </a:ext>
            </a:extLst>
          </p:cNvPr>
          <p:cNvSpPr/>
          <p:nvPr/>
        </p:nvSpPr>
        <p:spPr>
          <a:xfrm>
            <a:off x="7657510" y="3576284"/>
            <a:ext cx="502603" cy="20339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2" name="Picture 6" descr="Image result for bjt">
            <a:extLst>
              <a:ext uri="{FF2B5EF4-FFF2-40B4-BE49-F238E27FC236}">
                <a16:creationId xmlns:a16="http://schemas.microsoft.com/office/drawing/2014/main" id="{CC36E2F6-E732-4F23-8B55-6177C8613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2260" y="4120628"/>
            <a:ext cx="3371850" cy="21907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AB3F1BC-24FC-4588-AC72-BACB54476E11}"/>
              </a:ext>
            </a:extLst>
          </p:cNvPr>
          <p:cNvSpPr txBox="1"/>
          <p:nvPr/>
        </p:nvSpPr>
        <p:spPr>
          <a:xfrm>
            <a:off x="8104146" y="3868338"/>
            <a:ext cx="2653661" cy="369332"/>
          </a:xfrm>
          <a:prstGeom prst="rect">
            <a:avLst/>
          </a:prstGeom>
          <a:noFill/>
        </p:spPr>
        <p:txBody>
          <a:bodyPr wrap="square" rtlCol="0">
            <a:spAutoFit/>
          </a:bodyPr>
          <a:lstStyle/>
          <a:p>
            <a:r>
              <a:rPr lang="en-US" dirty="0"/>
              <a:t>        PNP Transistor</a:t>
            </a:r>
          </a:p>
        </p:txBody>
      </p:sp>
      <p:sp>
        <p:nvSpPr>
          <p:cNvPr id="20" name="Arrow: Right 19">
            <a:extLst>
              <a:ext uri="{FF2B5EF4-FFF2-40B4-BE49-F238E27FC236}">
                <a16:creationId xmlns:a16="http://schemas.microsoft.com/office/drawing/2014/main" id="{39915FEF-5FFE-4514-9F6C-8817595090B4}"/>
              </a:ext>
            </a:extLst>
          </p:cNvPr>
          <p:cNvSpPr/>
          <p:nvPr/>
        </p:nvSpPr>
        <p:spPr>
          <a:xfrm rot="10800000">
            <a:off x="9409928" y="4946560"/>
            <a:ext cx="357809"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Up 20">
            <a:extLst>
              <a:ext uri="{FF2B5EF4-FFF2-40B4-BE49-F238E27FC236}">
                <a16:creationId xmlns:a16="http://schemas.microsoft.com/office/drawing/2014/main" id="{CD8529A6-8C88-471B-8F26-F4C18AEDD732}"/>
              </a:ext>
            </a:extLst>
          </p:cNvPr>
          <p:cNvSpPr/>
          <p:nvPr/>
        </p:nvSpPr>
        <p:spPr>
          <a:xfrm>
            <a:off x="10232503" y="4290321"/>
            <a:ext cx="232841" cy="369332"/>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D057DCA-68B7-438D-932E-D673A8D55124}"/>
              </a:ext>
            </a:extLst>
          </p:cNvPr>
          <p:cNvSpPr txBox="1"/>
          <p:nvPr/>
        </p:nvSpPr>
        <p:spPr>
          <a:xfrm>
            <a:off x="8160112" y="6172212"/>
            <a:ext cx="3546935" cy="646331"/>
          </a:xfrm>
          <a:prstGeom prst="rect">
            <a:avLst/>
          </a:prstGeom>
          <a:noFill/>
        </p:spPr>
        <p:txBody>
          <a:bodyPr wrap="square" rtlCol="0">
            <a:spAutoFit/>
          </a:bodyPr>
          <a:lstStyle/>
          <a:p>
            <a:r>
              <a:rPr lang="en-US" dirty="0"/>
              <a:t>    input current</a:t>
            </a:r>
          </a:p>
          <a:p>
            <a:r>
              <a:rPr lang="en-US" dirty="0"/>
              <a:t>     output current</a:t>
            </a:r>
          </a:p>
        </p:txBody>
      </p:sp>
      <p:sp>
        <p:nvSpPr>
          <p:cNvPr id="23" name="Arrow: Right 22">
            <a:extLst>
              <a:ext uri="{FF2B5EF4-FFF2-40B4-BE49-F238E27FC236}">
                <a16:creationId xmlns:a16="http://schemas.microsoft.com/office/drawing/2014/main" id="{40A26D45-82B9-4151-879F-1273581663CC}"/>
              </a:ext>
            </a:extLst>
          </p:cNvPr>
          <p:cNvSpPr/>
          <p:nvPr/>
        </p:nvSpPr>
        <p:spPr>
          <a:xfrm>
            <a:off x="7908811" y="6250457"/>
            <a:ext cx="502603" cy="2069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A5D66C8C-1EE0-4C45-9B4C-0187DEBB812A}"/>
              </a:ext>
            </a:extLst>
          </p:cNvPr>
          <p:cNvSpPr/>
          <p:nvPr/>
        </p:nvSpPr>
        <p:spPr>
          <a:xfrm>
            <a:off x="7908811" y="6535695"/>
            <a:ext cx="502603" cy="20339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06562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146D57-3A83-4470-874E-F02414F229DD}"/>
              </a:ext>
            </a:extLst>
          </p:cNvPr>
          <p:cNvSpPr>
            <a:spLocks noGrp="1"/>
          </p:cNvSpPr>
          <p:nvPr>
            <p:ph type="title"/>
          </p:nvPr>
        </p:nvSpPr>
        <p:spPr>
          <a:xfrm>
            <a:off x="515049" y="712457"/>
            <a:ext cx="3620809" cy="1293774"/>
          </a:xfrm>
          <a:noFill/>
          <a:ln w="19050">
            <a:solidFill>
              <a:schemeClr val="bg1"/>
            </a:solidFill>
          </a:ln>
        </p:spPr>
        <p:txBody>
          <a:bodyPr vert="horz" wrap="square" lIns="91440" tIns="45720" rIns="91440" bIns="45720" rtlCol="0" anchor="ctr">
            <a:normAutofit/>
          </a:bodyPr>
          <a:lstStyle/>
          <a:p>
            <a:pPr algn="ctr"/>
            <a:r>
              <a:rPr lang="en-US" sz="4800" kern="1200" dirty="0">
                <a:solidFill>
                  <a:schemeClr val="bg1"/>
                </a:solidFill>
                <a:latin typeface="BankGothic Lt BT" panose="020B0607020203060204" pitchFamily="34" charset="0"/>
              </a:rPr>
              <a:t>MOSFET</a:t>
            </a:r>
          </a:p>
        </p:txBody>
      </p:sp>
      <p:sp>
        <p:nvSpPr>
          <p:cNvPr id="3" name="Content Placeholder 2">
            <a:extLst>
              <a:ext uri="{FF2B5EF4-FFF2-40B4-BE49-F238E27FC236}">
                <a16:creationId xmlns:a16="http://schemas.microsoft.com/office/drawing/2014/main" id="{176E0B55-A697-4022-B2FA-24ECD8B3ECF1}"/>
              </a:ext>
            </a:extLst>
          </p:cNvPr>
          <p:cNvSpPr>
            <a:spLocks noGrp="1"/>
          </p:cNvSpPr>
          <p:nvPr>
            <p:ph type="body" sz="half" idx="2"/>
          </p:nvPr>
        </p:nvSpPr>
        <p:spPr>
          <a:xfrm>
            <a:off x="386632" y="2223083"/>
            <a:ext cx="3877644" cy="4287047"/>
          </a:xfrm>
        </p:spPr>
        <p:txBody>
          <a:bodyPr vert="horz" lIns="91440" tIns="45720" rIns="91440" bIns="45720" rtlCol="0">
            <a:normAutofit fontScale="85000" lnSpcReduction="10000"/>
          </a:bodyPr>
          <a:lstStyle/>
          <a:p>
            <a:pPr algn="just">
              <a:lnSpc>
                <a:spcPct val="120000"/>
              </a:lnSpc>
            </a:pPr>
            <a:r>
              <a:rPr lang="en-US" sz="2400" dirty="0">
                <a:solidFill>
                  <a:schemeClr val="bg1"/>
                </a:solidFill>
              </a:rPr>
              <a:t>The MOSFET (Metal Oxide Semiconductor Field Effect Transistor) is a semiconductor device which is widely used for switching and amplifying electronic signals in the electronic devices. It as low power loss and high efficiency compared to BJT.</a:t>
            </a:r>
          </a:p>
          <a:p>
            <a:pPr algn="just"/>
            <a:r>
              <a:rPr lang="en-GB" sz="2400" dirty="0">
                <a:solidFill>
                  <a:schemeClr val="bg1">
                    <a:lumMod val="95000"/>
                  </a:schemeClr>
                </a:solidFill>
                <a:latin typeface="Bahnschrift Light SemiCondensed" panose="020B0502040204020203" pitchFamily="34" charset="0"/>
              </a:rPr>
              <a:t>It has three terminals:</a:t>
            </a:r>
          </a:p>
          <a:p>
            <a:pPr marL="342900" indent="-342900" algn="just">
              <a:buFont typeface="Arial" panose="020B0604020202020204" pitchFamily="34" charset="0"/>
              <a:buChar char="•"/>
            </a:pPr>
            <a:r>
              <a:rPr lang="en-GB" sz="2400" dirty="0">
                <a:solidFill>
                  <a:schemeClr val="bg1">
                    <a:lumMod val="95000"/>
                  </a:schemeClr>
                </a:solidFill>
                <a:latin typeface="Bahnschrift Light SemiCondensed" panose="020B0502040204020203" pitchFamily="34" charset="0"/>
              </a:rPr>
              <a:t>Source</a:t>
            </a:r>
          </a:p>
          <a:p>
            <a:pPr marL="342900" indent="-342900" algn="just">
              <a:buFont typeface="Arial" panose="020B0604020202020204" pitchFamily="34" charset="0"/>
              <a:buChar char="•"/>
            </a:pPr>
            <a:r>
              <a:rPr lang="en-GB" sz="2400" dirty="0">
                <a:solidFill>
                  <a:schemeClr val="bg1">
                    <a:lumMod val="95000"/>
                  </a:schemeClr>
                </a:solidFill>
                <a:latin typeface="Bahnschrift Light SemiCondensed" panose="020B0502040204020203" pitchFamily="34" charset="0"/>
              </a:rPr>
              <a:t>Drain</a:t>
            </a:r>
          </a:p>
          <a:p>
            <a:pPr marL="342900" indent="-342900" algn="just">
              <a:buFont typeface="Arial" panose="020B0604020202020204" pitchFamily="34" charset="0"/>
              <a:buChar char="•"/>
            </a:pPr>
            <a:r>
              <a:rPr lang="en-GB" sz="2400" dirty="0">
                <a:solidFill>
                  <a:schemeClr val="bg1">
                    <a:lumMod val="95000"/>
                  </a:schemeClr>
                </a:solidFill>
                <a:latin typeface="Bahnschrift Light SemiCondensed" panose="020B0502040204020203" pitchFamily="34" charset="0"/>
              </a:rPr>
              <a:t>Gate</a:t>
            </a:r>
          </a:p>
          <a:p>
            <a:pPr algn="just"/>
            <a:endParaRPr lang="en-US" sz="2200" dirty="0">
              <a:solidFill>
                <a:schemeClr val="bg1"/>
              </a:solidFill>
            </a:endParaRPr>
          </a:p>
        </p:txBody>
      </p:sp>
      <p:pic>
        <p:nvPicPr>
          <p:cNvPr id="11" name="Picture Placeholder 13" descr="A close up of electronics&#10;&#10;Description generated with very high confidence">
            <a:extLst>
              <a:ext uri="{FF2B5EF4-FFF2-40B4-BE49-F238E27FC236}">
                <a16:creationId xmlns:a16="http://schemas.microsoft.com/office/drawing/2014/main" id="{B1265460-972F-4B97-AD7C-0C91E307495D}"/>
              </a:ext>
            </a:extLst>
          </p:cNvPr>
          <p:cNvPicPr>
            <a:picLocks noGrp="1" noChangeAspect="1"/>
          </p:cNvPicPr>
          <p:nvPr>
            <p:ph type="pic" idx="1"/>
          </p:nvPr>
        </p:nvPicPr>
        <p:blipFill>
          <a:blip r:embed="rId2"/>
          <a:srcRect l="12062" r="12062"/>
          <a:stretch>
            <a:fillRect/>
          </a:stretch>
        </p:blipFill>
        <p:spPr>
          <a:xfrm>
            <a:off x="4715933" y="599281"/>
            <a:ext cx="4285721" cy="5659438"/>
          </a:xfrm>
        </p:spPr>
      </p:pic>
      <p:pic>
        <p:nvPicPr>
          <p:cNvPr id="3074" name="Picture 2" descr="Related image">
            <a:extLst>
              <a:ext uri="{FF2B5EF4-FFF2-40B4-BE49-F238E27FC236}">
                <a16:creationId xmlns:a16="http://schemas.microsoft.com/office/drawing/2014/main" id="{124A6686-F552-470D-B34F-903302366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7318" y="599281"/>
            <a:ext cx="3456301" cy="246379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mosfets tht">
            <a:extLst>
              <a:ext uri="{FF2B5EF4-FFF2-40B4-BE49-F238E27FC236}">
                <a16:creationId xmlns:a16="http://schemas.microsoft.com/office/drawing/2014/main" id="{AA6CDB06-E1CB-438A-8DBE-3BF8AC4195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9605" y="3067021"/>
            <a:ext cx="2513462" cy="3191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545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146D57-3A83-4470-874E-F02414F229DD}"/>
              </a:ext>
            </a:extLst>
          </p:cNvPr>
          <p:cNvSpPr>
            <a:spLocks noGrp="1"/>
          </p:cNvSpPr>
          <p:nvPr>
            <p:ph type="title"/>
          </p:nvPr>
        </p:nvSpPr>
        <p:spPr>
          <a:xfrm>
            <a:off x="515049" y="712457"/>
            <a:ext cx="3620809" cy="1293774"/>
          </a:xfrm>
          <a:noFill/>
          <a:ln w="19050">
            <a:solidFill>
              <a:schemeClr val="bg1"/>
            </a:solidFill>
          </a:ln>
        </p:spPr>
        <p:txBody>
          <a:bodyPr vert="horz" wrap="square" lIns="91440" tIns="45720" rIns="91440" bIns="45720" rtlCol="0" anchor="ctr">
            <a:normAutofit/>
          </a:bodyPr>
          <a:lstStyle/>
          <a:p>
            <a:pPr algn="ctr"/>
            <a:r>
              <a:rPr lang="en-US" sz="4800" kern="1200" dirty="0">
                <a:solidFill>
                  <a:schemeClr val="bg1"/>
                </a:solidFill>
                <a:latin typeface="BankGothic Lt BT" panose="020B0607020203060204" pitchFamily="34" charset="0"/>
              </a:rPr>
              <a:t>MOSFET</a:t>
            </a:r>
          </a:p>
        </p:txBody>
      </p:sp>
      <p:sp>
        <p:nvSpPr>
          <p:cNvPr id="3" name="Content Placeholder 2">
            <a:extLst>
              <a:ext uri="{FF2B5EF4-FFF2-40B4-BE49-F238E27FC236}">
                <a16:creationId xmlns:a16="http://schemas.microsoft.com/office/drawing/2014/main" id="{176E0B55-A697-4022-B2FA-24ECD8B3ECF1}"/>
              </a:ext>
            </a:extLst>
          </p:cNvPr>
          <p:cNvSpPr>
            <a:spLocks noGrp="1"/>
          </p:cNvSpPr>
          <p:nvPr>
            <p:ph type="body" sz="half" idx="2"/>
          </p:nvPr>
        </p:nvSpPr>
        <p:spPr>
          <a:xfrm>
            <a:off x="386632" y="2523067"/>
            <a:ext cx="3841419" cy="3987063"/>
          </a:xfrm>
        </p:spPr>
        <p:txBody>
          <a:bodyPr vert="horz" lIns="91440" tIns="45720" rIns="91440" bIns="45720" rtlCol="0">
            <a:normAutofit fontScale="92500"/>
          </a:bodyPr>
          <a:lstStyle/>
          <a:p>
            <a:pPr marL="342900" indent="-342900">
              <a:buFont typeface="Arial" panose="020B0604020202020204" pitchFamily="34" charset="0"/>
              <a:buChar char="•"/>
            </a:pPr>
            <a:r>
              <a:rPr lang="en-US" sz="2200" dirty="0">
                <a:solidFill>
                  <a:schemeClr val="bg1"/>
                </a:solidFill>
              </a:rPr>
              <a:t>BJTs are current amplifiers whereas MOSFETs are voltage amplifiers.</a:t>
            </a:r>
          </a:p>
          <a:p>
            <a:pPr marL="342900" indent="-342900">
              <a:buFont typeface="Arial" panose="020B0604020202020204" pitchFamily="34" charset="0"/>
              <a:buChar char="•"/>
            </a:pPr>
            <a:r>
              <a:rPr lang="en-US" sz="2200" dirty="0">
                <a:solidFill>
                  <a:schemeClr val="bg1"/>
                </a:solidFill>
              </a:rPr>
              <a:t>MOSFETs are Unipolar devices which means the current flows either due to electrons(N-channel MOSFETs) or holes(P-channel MOSFETs).</a:t>
            </a:r>
          </a:p>
          <a:p>
            <a:pPr marL="342900" indent="-342900">
              <a:buFont typeface="Arial" panose="020B0604020202020204" pitchFamily="34" charset="0"/>
              <a:buChar char="•"/>
            </a:pPr>
            <a:r>
              <a:rPr lang="en-US" sz="2200" dirty="0">
                <a:solidFill>
                  <a:schemeClr val="bg1"/>
                </a:solidFill>
              </a:rPr>
              <a:t>For N-channel MOSFET, when the voltage at the gate terminal is increased above a threshold value, current starts to flow between the source and drain.</a:t>
            </a:r>
          </a:p>
        </p:txBody>
      </p:sp>
      <p:pic>
        <p:nvPicPr>
          <p:cNvPr id="6146" name="Picture 2" descr="Image result for source drain gate">
            <a:extLst>
              <a:ext uri="{FF2B5EF4-FFF2-40B4-BE49-F238E27FC236}">
                <a16:creationId xmlns:a16="http://schemas.microsoft.com/office/drawing/2014/main" id="{2093361F-08B4-45F3-BC5E-5D248119B3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5353582" y="984886"/>
            <a:ext cx="6752270" cy="450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072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9BE04E4F-3E39-4A7A-88AB-49DD3619550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Types of MOSFETS</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6CC1D28-4FC2-45F0-8A0B-83245F1055F6}"/>
              </a:ext>
            </a:extLst>
          </p:cNvPr>
          <p:cNvPicPr>
            <a:picLocks noChangeAspect="1"/>
          </p:cNvPicPr>
          <p:nvPr/>
        </p:nvPicPr>
        <p:blipFill>
          <a:blip r:embed="rId2"/>
          <a:stretch>
            <a:fillRect/>
          </a:stretch>
        </p:blipFill>
        <p:spPr>
          <a:xfrm>
            <a:off x="2009772" y="2310834"/>
            <a:ext cx="7845428" cy="4018348"/>
          </a:xfrm>
          <a:prstGeom prst="rect">
            <a:avLst/>
          </a:prstGeom>
        </p:spPr>
      </p:pic>
    </p:spTree>
    <p:extLst>
      <p:ext uri="{BB962C8B-B14F-4D97-AF65-F5344CB8AC3E}">
        <p14:creationId xmlns:p14="http://schemas.microsoft.com/office/powerpoint/2010/main" val="2412743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C18B47EC-880C-488C-A09F-1082C7675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 y="0"/>
            <a:ext cx="121928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7">
            <a:extLst>
              <a:ext uri="{FF2B5EF4-FFF2-40B4-BE49-F238E27FC236}">
                <a16:creationId xmlns:a16="http://schemas.microsoft.com/office/drawing/2014/main" id="{44BF5144-F7BD-4540-9CFD-700A8426D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 y="1466224"/>
            <a:ext cx="5439902" cy="3925553"/>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1B31DCF-A913-4372-A416-291616083DE8}"/>
              </a:ext>
            </a:extLst>
          </p:cNvPr>
          <p:cNvSpPr>
            <a:spLocks noGrp="1"/>
          </p:cNvSpPr>
          <p:nvPr>
            <p:ph type="title"/>
          </p:nvPr>
        </p:nvSpPr>
        <p:spPr>
          <a:xfrm>
            <a:off x="238539" y="1603512"/>
            <a:ext cx="3566943" cy="1139688"/>
          </a:xfrm>
        </p:spPr>
        <p:txBody>
          <a:bodyPr anchor="ctr">
            <a:normAutofit fontScale="90000"/>
          </a:bodyPr>
          <a:lstStyle/>
          <a:p>
            <a:r>
              <a:rPr lang="en-IN" sz="4000" dirty="0">
                <a:solidFill>
                  <a:srgbClr val="FFFFFF"/>
                </a:solidFill>
              </a:rPr>
              <a:t>MOSFET as a Switch(N-channel)</a:t>
            </a:r>
          </a:p>
        </p:txBody>
      </p:sp>
      <p:pic>
        <p:nvPicPr>
          <p:cNvPr id="7" name="Picture 6" descr="A close up of a map&#10;&#10;Description generated with very high confidence">
            <a:extLst>
              <a:ext uri="{FF2B5EF4-FFF2-40B4-BE49-F238E27FC236}">
                <a16:creationId xmlns:a16="http://schemas.microsoft.com/office/drawing/2014/main" id="{55F42913-E4A7-4CDD-8BC6-AFCDD459A32E}"/>
              </a:ext>
            </a:extLst>
          </p:cNvPr>
          <p:cNvPicPr>
            <a:picLocks noChangeAspect="1"/>
          </p:cNvPicPr>
          <p:nvPr/>
        </p:nvPicPr>
        <p:blipFill>
          <a:blip r:embed="rId2"/>
          <a:stretch>
            <a:fillRect/>
          </a:stretch>
        </p:blipFill>
        <p:spPr>
          <a:xfrm>
            <a:off x="7611814" y="129208"/>
            <a:ext cx="2861221" cy="6599583"/>
          </a:xfrm>
          <a:prstGeom prst="rect">
            <a:avLst/>
          </a:prstGeom>
        </p:spPr>
      </p:pic>
      <p:sp>
        <p:nvSpPr>
          <p:cNvPr id="2" name="TextBox 1">
            <a:extLst>
              <a:ext uri="{FF2B5EF4-FFF2-40B4-BE49-F238E27FC236}">
                <a16:creationId xmlns:a16="http://schemas.microsoft.com/office/drawing/2014/main" id="{5EB6D6E2-157D-4AF3-85BB-0A780E9F6CDE}"/>
              </a:ext>
            </a:extLst>
          </p:cNvPr>
          <p:cNvSpPr txBox="1"/>
          <p:nvPr/>
        </p:nvSpPr>
        <p:spPr>
          <a:xfrm>
            <a:off x="238539" y="2915478"/>
            <a:ext cx="3949148" cy="2308324"/>
          </a:xfrm>
          <a:prstGeom prst="rect">
            <a:avLst/>
          </a:prstGeom>
          <a:noFill/>
        </p:spPr>
        <p:txBody>
          <a:bodyPr wrap="square" rtlCol="0">
            <a:spAutoFit/>
          </a:bodyPr>
          <a:lstStyle/>
          <a:p>
            <a:r>
              <a:rPr lang="en-US" dirty="0">
                <a:solidFill>
                  <a:schemeClr val="bg1"/>
                </a:solidFill>
              </a:rPr>
              <a:t>When the button is not pressed, resistor R1 pulls the gate voltage to 0V. Therefore no current flows through the source and drain and therefore the LED is off. When the button is pressed, the gate voltage becomes 5V. So, current flows through the source and drain and the LED glows. </a:t>
            </a:r>
          </a:p>
        </p:txBody>
      </p:sp>
    </p:spTree>
    <p:extLst>
      <p:ext uri="{BB962C8B-B14F-4D97-AF65-F5344CB8AC3E}">
        <p14:creationId xmlns:p14="http://schemas.microsoft.com/office/powerpoint/2010/main" val="3948868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8" name="Rectangle 13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C1B143F-24C0-4397-A69E-BD3D91DF099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Bread Board</a:t>
            </a:r>
          </a:p>
        </p:txBody>
      </p:sp>
      <p:cxnSp>
        <p:nvCxnSpPr>
          <p:cNvPr id="139" name="Straight Connector 13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076" name="Picture 4" descr="Image result for breadboard connections">
            <a:extLst>
              <a:ext uri="{FF2B5EF4-FFF2-40B4-BE49-F238E27FC236}">
                <a16:creationId xmlns:a16="http://schemas.microsoft.com/office/drawing/2014/main" id="{0C8E7DDC-73DF-4FF3-8DCE-8E02E4248D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328" y="2509911"/>
            <a:ext cx="10364244" cy="399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096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8FB434B3-CA72-4DDA-BEC5-61D4227E4A3C}"/>
              </a:ext>
            </a:extLst>
          </p:cNvPr>
          <p:cNvSpPr>
            <a:spLocks noGrp="1"/>
          </p:cNvSpPr>
          <p:nvPr>
            <p:ph type="title"/>
          </p:nvPr>
        </p:nvSpPr>
        <p:spPr>
          <a:xfrm>
            <a:off x="556532" y="643467"/>
            <a:ext cx="11210925" cy="744836"/>
          </a:xfrm>
        </p:spPr>
        <p:txBody>
          <a:bodyPr>
            <a:normAutofit/>
          </a:bodyPr>
          <a:lstStyle/>
          <a:p>
            <a:pPr algn="ctr"/>
            <a:r>
              <a:rPr lang="en-IN" sz="3200" dirty="0">
                <a:solidFill>
                  <a:schemeClr val="bg1"/>
                </a:solidFill>
              </a:rPr>
              <a:t>Series and Parallel Connections on Breadboard</a:t>
            </a:r>
          </a:p>
        </p:txBody>
      </p:sp>
      <p:pic>
        <p:nvPicPr>
          <p:cNvPr id="5" name="Picture 2" descr="Image result for parallel connections on breadboard">
            <a:extLst>
              <a:ext uri="{FF2B5EF4-FFF2-40B4-BE49-F238E27FC236}">
                <a16:creationId xmlns:a16="http://schemas.microsoft.com/office/drawing/2014/main" id="{2C9FBAE0-91D9-4333-B5D7-A54C7171C5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141" y="2526916"/>
            <a:ext cx="5765316" cy="3638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parallel connections on breadboard">
            <a:extLst>
              <a:ext uri="{FF2B5EF4-FFF2-40B4-BE49-F238E27FC236}">
                <a16:creationId xmlns:a16="http://schemas.microsoft.com/office/drawing/2014/main" id="{16085E8E-426B-4661-BA20-D567AA24D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543" y="2576472"/>
            <a:ext cx="5261733" cy="35389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D3F63A2-3BFF-4BCA-82A3-992716C874B5}"/>
              </a:ext>
            </a:extLst>
          </p:cNvPr>
          <p:cNvSpPr txBox="1"/>
          <p:nvPr/>
        </p:nvSpPr>
        <p:spPr>
          <a:xfrm>
            <a:off x="6731320" y="2065251"/>
            <a:ext cx="4306958" cy="461665"/>
          </a:xfrm>
          <a:prstGeom prst="rect">
            <a:avLst/>
          </a:prstGeom>
          <a:noFill/>
        </p:spPr>
        <p:txBody>
          <a:bodyPr wrap="square" rtlCol="0">
            <a:spAutoFit/>
          </a:bodyPr>
          <a:lstStyle/>
          <a:p>
            <a:pPr algn="ctr"/>
            <a:r>
              <a:rPr lang="en-US" sz="2400" dirty="0">
                <a:latin typeface="BankGothic Lt BT" panose="020B0607020203060204" pitchFamily="34" charset="0"/>
              </a:rPr>
              <a:t>Parallel Connection</a:t>
            </a:r>
          </a:p>
        </p:txBody>
      </p:sp>
      <p:sp>
        <p:nvSpPr>
          <p:cNvPr id="10" name="TextBox 9">
            <a:extLst>
              <a:ext uri="{FF2B5EF4-FFF2-40B4-BE49-F238E27FC236}">
                <a16:creationId xmlns:a16="http://schemas.microsoft.com/office/drawing/2014/main" id="{D0E55371-3BC0-4E47-945F-F0A59830D64B}"/>
              </a:ext>
            </a:extLst>
          </p:cNvPr>
          <p:cNvSpPr txBox="1"/>
          <p:nvPr/>
        </p:nvSpPr>
        <p:spPr>
          <a:xfrm>
            <a:off x="1398496" y="2065250"/>
            <a:ext cx="3313826" cy="461665"/>
          </a:xfrm>
          <a:prstGeom prst="rect">
            <a:avLst/>
          </a:prstGeom>
          <a:noFill/>
        </p:spPr>
        <p:txBody>
          <a:bodyPr wrap="square" rtlCol="0">
            <a:spAutoFit/>
          </a:bodyPr>
          <a:lstStyle/>
          <a:p>
            <a:pPr algn="ctr"/>
            <a:r>
              <a:rPr lang="en-US" sz="2400" dirty="0">
                <a:latin typeface="BankGothic Lt BT" panose="020B0607020203060204" pitchFamily="34" charset="0"/>
              </a:rPr>
              <a:t>Series Connection</a:t>
            </a:r>
          </a:p>
        </p:txBody>
      </p:sp>
    </p:spTree>
    <p:extLst>
      <p:ext uri="{BB962C8B-B14F-4D97-AF65-F5344CB8AC3E}">
        <p14:creationId xmlns:p14="http://schemas.microsoft.com/office/powerpoint/2010/main" val="4075548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Related image">
            <a:extLst>
              <a:ext uri="{FF2B5EF4-FFF2-40B4-BE49-F238E27FC236}">
                <a16:creationId xmlns:a16="http://schemas.microsoft.com/office/drawing/2014/main" id="{2E543B5C-55D6-4F88-93AE-B73F964F7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252" y="1222513"/>
            <a:ext cx="7095139" cy="4160932"/>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02D44074-0B69-4F0C-A7B3-5645CE40D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D043A8-4386-4C80-81D4-56B6B6C326F3}"/>
              </a:ext>
            </a:extLst>
          </p:cNvPr>
          <p:cNvSpPr>
            <a:spLocks noGrp="1"/>
          </p:cNvSpPr>
          <p:nvPr>
            <p:ph type="title"/>
          </p:nvPr>
        </p:nvSpPr>
        <p:spPr>
          <a:xfrm>
            <a:off x="7882127" y="640081"/>
            <a:ext cx="3962401" cy="5574452"/>
          </a:xfrm>
        </p:spPr>
        <p:txBody>
          <a:bodyPr vert="horz" lIns="91440" tIns="45720" rIns="91440" bIns="45720" rtlCol="0" anchor="ctr">
            <a:normAutofit/>
          </a:bodyPr>
          <a:lstStyle/>
          <a:p>
            <a:pPr algn="ctr"/>
            <a:r>
              <a:rPr lang="en-US" kern="1200" dirty="0">
                <a:solidFill>
                  <a:srgbClr val="FFFFFF"/>
                </a:solidFill>
                <a:latin typeface="BankGothic Lt BT" panose="020B0607020203060204" pitchFamily="34" charset="0"/>
              </a:rPr>
              <a:t>Pushbutton Connection</a:t>
            </a:r>
          </a:p>
        </p:txBody>
      </p:sp>
    </p:spTree>
    <p:extLst>
      <p:ext uri="{BB962C8B-B14F-4D97-AF65-F5344CB8AC3E}">
        <p14:creationId xmlns:p14="http://schemas.microsoft.com/office/powerpoint/2010/main" val="596576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F357-4AA3-498A-BECC-CFB41CED21D9}"/>
              </a:ext>
            </a:extLst>
          </p:cNvPr>
          <p:cNvSpPr>
            <a:spLocks noGrp="1"/>
          </p:cNvSpPr>
          <p:nvPr>
            <p:ph type="title"/>
          </p:nvPr>
        </p:nvSpPr>
        <p:spPr/>
        <p:txBody>
          <a:bodyPr/>
          <a:lstStyle/>
          <a:p>
            <a:r>
              <a:rPr lang="en-IN" dirty="0"/>
              <a:t>Pull-down Resistor</a:t>
            </a:r>
          </a:p>
        </p:txBody>
      </p:sp>
      <p:sp>
        <p:nvSpPr>
          <p:cNvPr id="4" name="TextBox 3">
            <a:extLst>
              <a:ext uri="{FF2B5EF4-FFF2-40B4-BE49-F238E27FC236}">
                <a16:creationId xmlns:a16="http://schemas.microsoft.com/office/drawing/2014/main" id="{6BC04988-332B-4728-9AD8-F71792E85CF9}"/>
              </a:ext>
            </a:extLst>
          </p:cNvPr>
          <p:cNvSpPr txBox="1"/>
          <p:nvPr/>
        </p:nvSpPr>
        <p:spPr>
          <a:xfrm>
            <a:off x="5054886" y="1469203"/>
            <a:ext cx="5887092" cy="3554819"/>
          </a:xfrm>
          <a:prstGeom prst="rect">
            <a:avLst/>
          </a:prstGeom>
          <a:noFill/>
        </p:spPr>
        <p:txBody>
          <a:bodyPr wrap="square" rtlCol="0">
            <a:spAutoFit/>
          </a:bodyPr>
          <a:lstStyle/>
          <a:p>
            <a:pPr algn="just"/>
            <a:r>
              <a:rPr lang="en-GB" sz="2500" dirty="0"/>
              <a:t>Pull-down resistors are used in electronic logic circuits to ensure that input settles at logic-0 , if external input is disconnected.</a:t>
            </a:r>
          </a:p>
          <a:p>
            <a:pPr algn="just"/>
            <a:endParaRPr lang="en-GB" sz="2500" dirty="0"/>
          </a:p>
          <a:p>
            <a:pPr algn="just"/>
            <a:r>
              <a:rPr lang="en-GB" sz="2500" dirty="0"/>
              <a:t>A floating pin picks up noise and interference from the nearby pins. The pull-down resistor dissipates the noises and maintains the potential of the input pin to zero volts (logic-0).</a:t>
            </a:r>
          </a:p>
        </p:txBody>
      </p:sp>
      <p:pic>
        <p:nvPicPr>
          <p:cNvPr id="3074" name="Picture 2" descr="Pull Down Resistor">
            <a:extLst>
              <a:ext uri="{FF2B5EF4-FFF2-40B4-BE49-F238E27FC236}">
                <a16:creationId xmlns:a16="http://schemas.microsoft.com/office/drawing/2014/main" id="{A6DF7C12-907B-465D-A500-E2A4FA26F8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1301" y="1781940"/>
            <a:ext cx="2676409" cy="369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244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BB015B5-4A87-4EA6-8B82-41210F3BE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72000"/>
            <a:ext cx="12191998"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7C68B2-F190-4CD2-B225-CF706ED4C895}"/>
              </a:ext>
            </a:extLst>
          </p:cNvPr>
          <p:cNvSpPr>
            <a:spLocks noGrp="1"/>
          </p:cNvSpPr>
          <p:nvPr>
            <p:ph type="title"/>
          </p:nvPr>
        </p:nvSpPr>
        <p:spPr>
          <a:xfrm>
            <a:off x="840509" y="4747491"/>
            <a:ext cx="9400770" cy="1273806"/>
          </a:xfrm>
        </p:spPr>
        <p:txBody>
          <a:bodyPr anchor="b">
            <a:normAutofit/>
          </a:bodyPr>
          <a:lstStyle/>
          <a:p>
            <a:r>
              <a:rPr lang="en-IN" dirty="0">
                <a:solidFill>
                  <a:schemeClr val="bg1"/>
                </a:solidFill>
              </a:rPr>
              <a:t>Ohm’s Law</a:t>
            </a:r>
          </a:p>
        </p:txBody>
      </p:sp>
      <p:sp>
        <p:nvSpPr>
          <p:cNvPr id="3" name="Content Placeholder 2">
            <a:extLst>
              <a:ext uri="{FF2B5EF4-FFF2-40B4-BE49-F238E27FC236}">
                <a16:creationId xmlns:a16="http://schemas.microsoft.com/office/drawing/2014/main" id="{4724A41D-ECC4-4597-8582-5609F59BE1CA}"/>
              </a:ext>
            </a:extLst>
          </p:cNvPr>
          <p:cNvSpPr>
            <a:spLocks noGrp="1"/>
          </p:cNvSpPr>
          <p:nvPr>
            <p:ph idx="1"/>
          </p:nvPr>
        </p:nvSpPr>
        <p:spPr>
          <a:xfrm>
            <a:off x="895082" y="578069"/>
            <a:ext cx="4879185" cy="2743200"/>
          </a:xfrm>
        </p:spPr>
        <p:txBody>
          <a:bodyPr anchor="ctr">
            <a:normAutofit/>
          </a:bodyPr>
          <a:lstStyle/>
          <a:p>
            <a:pPr marL="0" indent="0">
              <a:buNone/>
            </a:pPr>
            <a:r>
              <a:rPr lang="en-IN" sz="3200" dirty="0"/>
              <a:t>The current flowing through a conductor is directly proportional to the voltage applied across its ends.</a:t>
            </a:r>
          </a:p>
        </p:txBody>
      </p:sp>
      <p:pic>
        <p:nvPicPr>
          <p:cNvPr id="8194" name="Picture 2" descr="Related image">
            <a:extLst>
              <a:ext uri="{FF2B5EF4-FFF2-40B4-BE49-F238E27FC236}">
                <a16:creationId xmlns:a16="http://schemas.microsoft.com/office/drawing/2014/main" id="{B6627D5C-09EA-4A7F-BE79-4412F1C48A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8539" y="652250"/>
            <a:ext cx="5404978" cy="3601068"/>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6">
            <a:extLst>
              <a:ext uri="{FF2B5EF4-FFF2-40B4-BE49-F238E27FC236}">
                <a16:creationId xmlns:a16="http://schemas.microsoft.com/office/drawing/2014/main" id="{3C34EE6D-3EF3-46CE-B8E1-B95710DC9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20214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cxnSp>
        <p:nvCxnSpPr>
          <p:cNvPr id="75" name="Straight Connector 74">
            <a:extLst>
              <a:ext uri="{FF2B5EF4-FFF2-40B4-BE49-F238E27FC236}">
                <a16:creationId xmlns:a16="http://schemas.microsoft.com/office/drawing/2014/main" id="{4F8C9297-DB30-4147-8E63-D99C33793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199730"/>
            <a:ext cx="10241280"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CA834FB-0B73-4394-918D-1C9257E6E6DE}"/>
              </a:ext>
            </a:extLst>
          </p:cNvPr>
          <p:cNvSpPr txBox="1"/>
          <p:nvPr/>
        </p:nvSpPr>
        <p:spPr>
          <a:xfrm>
            <a:off x="1429407" y="3247697"/>
            <a:ext cx="2459421" cy="584775"/>
          </a:xfrm>
          <a:prstGeom prst="rect">
            <a:avLst/>
          </a:prstGeom>
          <a:noFill/>
        </p:spPr>
        <p:txBody>
          <a:bodyPr wrap="square" rtlCol="0">
            <a:spAutoFit/>
          </a:bodyPr>
          <a:lstStyle/>
          <a:p>
            <a:pPr algn="ctr"/>
            <a:r>
              <a:rPr lang="en-IN" sz="3200" dirty="0"/>
              <a:t>V=IR</a:t>
            </a:r>
          </a:p>
        </p:txBody>
      </p:sp>
    </p:spTree>
    <p:extLst>
      <p:ext uri="{BB962C8B-B14F-4D97-AF65-F5344CB8AC3E}">
        <p14:creationId xmlns:p14="http://schemas.microsoft.com/office/powerpoint/2010/main" val="711714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F357-4AA3-498A-BECC-CFB41CED21D9}"/>
              </a:ext>
            </a:extLst>
          </p:cNvPr>
          <p:cNvSpPr>
            <a:spLocks noGrp="1"/>
          </p:cNvSpPr>
          <p:nvPr>
            <p:ph type="title"/>
          </p:nvPr>
        </p:nvSpPr>
        <p:spPr/>
        <p:txBody>
          <a:bodyPr/>
          <a:lstStyle/>
          <a:p>
            <a:r>
              <a:rPr lang="en-IN" dirty="0"/>
              <a:t>Pull-up Resistor</a:t>
            </a:r>
          </a:p>
        </p:txBody>
      </p:sp>
      <p:pic>
        <p:nvPicPr>
          <p:cNvPr id="2050" name="Picture 2" descr="Pull Up Resistor">
            <a:extLst>
              <a:ext uri="{FF2B5EF4-FFF2-40B4-BE49-F238E27FC236}">
                <a16:creationId xmlns:a16="http://schemas.microsoft.com/office/drawing/2014/main" id="{0FB54006-7246-4887-857B-C922D12A3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4957" y="2205875"/>
            <a:ext cx="2660303" cy="37607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C04988-332B-4728-9AD8-F71792E85CF9}"/>
              </a:ext>
            </a:extLst>
          </p:cNvPr>
          <p:cNvSpPr txBox="1"/>
          <p:nvPr/>
        </p:nvSpPr>
        <p:spPr>
          <a:xfrm>
            <a:off x="5085708" y="1469204"/>
            <a:ext cx="5250094" cy="4324261"/>
          </a:xfrm>
          <a:prstGeom prst="rect">
            <a:avLst/>
          </a:prstGeom>
          <a:noFill/>
        </p:spPr>
        <p:txBody>
          <a:bodyPr wrap="square" rtlCol="0">
            <a:spAutoFit/>
          </a:bodyPr>
          <a:lstStyle/>
          <a:p>
            <a:pPr algn="just"/>
            <a:r>
              <a:rPr lang="en-GB" sz="2500" dirty="0"/>
              <a:t>Pull-up resistors are used in electronic logic circuits to ensure that input  settles at logic- HIGH  if external input is disconnected.</a:t>
            </a:r>
          </a:p>
          <a:p>
            <a:pPr algn="just"/>
            <a:endParaRPr lang="en-GB" sz="2500" dirty="0"/>
          </a:p>
          <a:p>
            <a:pPr algn="just"/>
            <a:r>
              <a:rPr lang="en-GB" sz="2500" dirty="0"/>
              <a:t>Just because you have nothing at all connected to an input pin doesn't mean it is at zero volts. It means the input pin is floating somewhere between low and high.</a:t>
            </a:r>
          </a:p>
          <a:p>
            <a:pPr algn="just"/>
            <a:endParaRPr lang="en-GB" sz="2500" dirty="0"/>
          </a:p>
        </p:txBody>
      </p:sp>
    </p:spTree>
    <p:extLst>
      <p:ext uri="{BB962C8B-B14F-4D97-AF65-F5344CB8AC3E}">
        <p14:creationId xmlns:p14="http://schemas.microsoft.com/office/powerpoint/2010/main" val="3342558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C18B47EC-880C-488C-A09F-1082C7675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 y="0"/>
            <a:ext cx="121928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7">
            <a:extLst>
              <a:ext uri="{FF2B5EF4-FFF2-40B4-BE49-F238E27FC236}">
                <a16:creationId xmlns:a16="http://schemas.microsoft.com/office/drawing/2014/main" id="{44BF5144-F7BD-4540-9CFD-700A8426D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 y="1466224"/>
            <a:ext cx="5439902" cy="3925553"/>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1B31DCF-A913-4372-A416-291616083DE8}"/>
              </a:ext>
            </a:extLst>
          </p:cNvPr>
          <p:cNvSpPr>
            <a:spLocks noGrp="1"/>
          </p:cNvSpPr>
          <p:nvPr>
            <p:ph type="title"/>
          </p:nvPr>
        </p:nvSpPr>
        <p:spPr>
          <a:xfrm>
            <a:off x="238539" y="1603512"/>
            <a:ext cx="3566943" cy="1139688"/>
          </a:xfrm>
        </p:spPr>
        <p:txBody>
          <a:bodyPr anchor="ctr">
            <a:normAutofit fontScale="90000"/>
          </a:bodyPr>
          <a:lstStyle/>
          <a:p>
            <a:r>
              <a:rPr lang="en-IN" sz="4000" dirty="0">
                <a:solidFill>
                  <a:srgbClr val="FFFFFF"/>
                </a:solidFill>
              </a:rPr>
              <a:t>MOSFET as a Switch(N-channel)</a:t>
            </a:r>
          </a:p>
        </p:txBody>
      </p:sp>
      <p:pic>
        <p:nvPicPr>
          <p:cNvPr id="7" name="Picture 6" descr="A close up of a map&#10;&#10;Description generated with very high confidence">
            <a:extLst>
              <a:ext uri="{FF2B5EF4-FFF2-40B4-BE49-F238E27FC236}">
                <a16:creationId xmlns:a16="http://schemas.microsoft.com/office/drawing/2014/main" id="{55F42913-E4A7-4CDD-8BC6-AFCDD459A32E}"/>
              </a:ext>
            </a:extLst>
          </p:cNvPr>
          <p:cNvPicPr>
            <a:picLocks noChangeAspect="1"/>
          </p:cNvPicPr>
          <p:nvPr/>
        </p:nvPicPr>
        <p:blipFill>
          <a:blip r:embed="rId2"/>
          <a:stretch>
            <a:fillRect/>
          </a:stretch>
        </p:blipFill>
        <p:spPr>
          <a:xfrm>
            <a:off x="7611814" y="129208"/>
            <a:ext cx="2861221" cy="6599583"/>
          </a:xfrm>
          <a:prstGeom prst="rect">
            <a:avLst/>
          </a:prstGeom>
        </p:spPr>
      </p:pic>
      <p:sp>
        <p:nvSpPr>
          <p:cNvPr id="2" name="TextBox 1">
            <a:extLst>
              <a:ext uri="{FF2B5EF4-FFF2-40B4-BE49-F238E27FC236}">
                <a16:creationId xmlns:a16="http://schemas.microsoft.com/office/drawing/2014/main" id="{5EB6D6E2-157D-4AF3-85BB-0A780E9F6CDE}"/>
              </a:ext>
            </a:extLst>
          </p:cNvPr>
          <p:cNvSpPr txBox="1"/>
          <p:nvPr/>
        </p:nvSpPr>
        <p:spPr>
          <a:xfrm>
            <a:off x="238539" y="2915478"/>
            <a:ext cx="3949148" cy="2308324"/>
          </a:xfrm>
          <a:prstGeom prst="rect">
            <a:avLst/>
          </a:prstGeom>
          <a:noFill/>
        </p:spPr>
        <p:txBody>
          <a:bodyPr wrap="square" rtlCol="0">
            <a:spAutoFit/>
          </a:bodyPr>
          <a:lstStyle/>
          <a:p>
            <a:r>
              <a:rPr lang="en-US" dirty="0">
                <a:solidFill>
                  <a:schemeClr val="bg1"/>
                </a:solidFill>
              </a:rPr>
              <a:t>When the button is not pressed, resistor R1 pulls the gate voltage to 0V. Therefore no current flows through the source and drain and therefore the LED is off. When the button is pressed, the gate voltage becomes 5V. So, current flows through the source and drain and the LED glows. </a:t>
            </a:r>
          </a:p>
        </p:txBody>
      </p:sp>
    </p:spTree>
    <p:extLst>
      <p:ext uri="{BB962C8B-B14F-4D97-AF65-F5344CB8AC3E}">
        <p14:creationId xmlns:p14="http://schemas.microsoft.com/office/powerpoint/2010/main" val="637775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1" name="Group 6">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3" name="Oval 8">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3A4BC53-CA89-4D73-992B-65CEB52CAD35}"/>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6600" kern="1200" dirty="0">
                <a:solidFill>
                  <a:schemeClr val="bg2"/>
                </a:solidFill>
                <a:latin typeface="+mj-lt"/>
                <a:ea typeface="+mj-ea"/>
                <a:cs typeface="+mj-cs"/>
              </a:rPr>
              <a:t>Logic Gates using MOSFET</a:t>
            </a:r>
          </a:p>
        </p:txBody>
      </p:sp>
    </p:spTree>
    <p:extLst>
      <p:ext uri="{BB962C8B-B14F-4D97-AF65-F5344CB8AC3E}">
        <p14:creationId xmlns:p14="http://schemas.microsoft.com/office/powerpoint/2010/main" val="1056873814"/>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E6567-00F0-46E2-85CC-8E173F7EF5EA}"/>
              </a:ext>
            </a:extLst>
          </p:cNvPr>
          <p:cNvSpPr>
            <a:spLocks noGrp="1"/>
          </p:cNvSpPr>
          <p:nvPr>
            <p:ph type="title"/>
          </p:nvPr>
        </p:nvSpPr>
        <p:spPr>
          <a:xfrm>
            <a:off x="704636" y="663076"/>
            <a:ext cx="2995976" cy="1325563"/>
          </a:xfrm>
        </p:spPr>
        <p:txBody>
          <a:bodyPr/>
          <a:lstStyle/>
          <a:p>
            <a:r>
              <a:rPr lang="en-IN" dirty="0"/>
              <a:t>Logic AND</a:t>
            </a:r>
          </a:p>
        </p:txBody>
      </p:sp>
      <p:sp>
        <p:nvSpPr>
          <p:cNvPr id="3" name="TextBox 2">
            <a:extLst>
              <a:ext uri="{FF2B5EF4-FFF2-40B4-BE49-F238E27FC236}">
                <a16:creationId xmlns:a16="http://schemas.microsoft.com/office/drawing/2014/main" id="{A04A00C3-B05F-4C08-BA38-A120625B0303}"/>
              </a:ext>
            </a:extLst>
          </p:cNvPr>
          <p:cNvSpPr txBox="1"/>
          <p:nvPr/>
        </p:nvSpPr>
        <p:spPr>
          <a:xfrm>
            <a:off x="3700612" y="880643"/>
            <a:ext cx="3739793" cy="1107996"/>
          </a:xfrm>
          <a:prstGeom prst="rect">
            <a:avLst/>
          </a:prstGeom>
          <a:noFill/>
        </p:spPr>
        <p:txBody>
          <a:bodyPr wrap="square" rtlCol="0">
            <a:spAutoFit/>
          </a:bodyPr>
          <a:lstStyle/>
          <a:p>
            <a:pPr algn="just"/>
            <a:r>
              <a:rPr lang="en-IN" sz="2200" dirty="0"/>
              <a:t>If both the inputs are HIGH then the output is HIGH. Otherwise, the output is LOW</a:t>
            </a:r>
            <a:r>
              <a:rPr lang="en-IN" dirty="0"/>
              <a:t>.</a:t>
            </a:r>
          </a:p>
        </p:txBody>
      </p:sp>
      <p:pic>
        <p:nvPicPr>
          <p:cNvPr id="5" name="Picture 4">
            <a:extLst>
              <a:ext uri="{FF2B5EF4-FFF2-40B4-BE49-F238E27FC236}">
                <a16:creationId xmlns:a16="http://schemas.microsoft.com/office/drawing/2014/main" id="{A50841CB-90B3-473C-899D-F575BC4C0B9E}"/>
              </a:ext>
            </a:extLst>
          </p:cNvPr>
          <p:cNvPicPr>
            <a:picLocks noChangeAspect="1"/>
          </p:cNvPicPr>
          <p:nvPr/>
        </p:nvPicPr>
        <p:blipFill>
          <a:blip r:embed="rId2"/>
          <a:stretch>
            <a:fillRect/>
          </a:stretch>
        </p:blipFill>
        <p:spPr>
          <a:xfrm>
            <a:off x="790884" y="2331211"/>
            <a:ext cx="6493493" cy="4047552"/>
          </a:xfrm>
          <a:prstGeom prst="rect">
            <a:avLst/>
          </a:prstGeom>
        </p:spPr>
      </p:pic>
      <p:pic>
        <p:nvPicPr>
          <p:cNvPr id="7" name="Picture 6">
            <a:extLst>
              <a:ext uri="{FF2B5EF4-FFF2-40B4-BE49-F238E27FC236}">
                <a16:creationId xmlns:a16="http://schemas.microsoft.com/office/drawing/2014/main" id="{312E69F0-338A-466F-9DE9-EA0028B3C208}"/>
              </a:ext>
            </a:extLst>
          </p:cNvPr>
          <p:cNvPicPr>
            <a:picLocks noChangeAspect="1"/>
          </p:cNvPicPr>
          <p:nvPr/>
        </p:nvPicPr>
        <p:blipFill>
          <a:blip r:embed="rId3"/>
          <a:stretch>
            <a:fillRect/>
          </a:stretch>
        </p:blipFill>
        <p:spPr>
          <a:xfrm>
            <a:off x="8200015" y="481525"/>
            <a:ext cx="3656361" cy="5894949"/>
          </a:xfrm>
          <a:prstGeom prst="rect">
            <a:avLst/>
          </a:prstGeom>
        </p:spPr>
      </p:pic>
      <p:sp>
        <p:nvSpPr>
          <p:cNvPr id="4" name="TextBox 3">
            <a:extLst>
              <a:ext uri="{FF2B5EF4-FFF2-40B4-BE49-F238E27FC236}">
                <a16:creationId xmlns:a16="http://schemas.microsoft.com/office/drawing/2014/main" id="{E21C14DF-E27B-4B7B-90DB-300FC1F247FE}"/>
              </a:ext>
            </a:extLst>
          </p:cNvPr>
          <p:cNvSpPr txBox="1"/>
          <p:nvPr/>
        </p:nvSpPr>
        <p:spPr>
          <a:xfrm>
            <a:off x="7964557" y="5605670"/>
            <a:ext cx="3436559" cy="923330"/>
          </a:xfrm>
          <a:prstGeom prst="rect">
            <a:avLst/>
          </a:prstGeom>
          <a:noFill/>
        </p:spPr>
        <p:txBody>
          <a:bodyPr wrap="square" rtlCol="0">
            <a:spAutoFit/>
          </a:bodyPr>
          <a:lstStyle/>
          <a:p>
            <a:r>
              <a:rPr lang="en-US" dirty="0"/>
              <a:t>MOSFET terminal </a:t>
            </a:r>
            <a:r>
              <a:rPr lang="en-US" dirty="0" err="1"/>
              <a:t>indication,breadboard</a:t>
            </a:r>
            <a:r>
              <a:rPr lang="en-US" dirty="0"/>
              <a:t> connections</a:t>
            </a:r>
          </a:p>
          <a:p>
            <a:r>
              <a:rPr lang="en-US" dirty="0"/>
              <a:t>New circuit</a:t>
            </a:r>
          </a:p>
        </p:txBody>
      </p:sp>
    </p:spTree>
    <p:extLst>
      <p:ext uri="{BB962C8B-B14F-4D97-AF65-F5344CB8AC3E}">
        <p14:creationId xmlns:p14="http://schemas.microsoft.com/office/powerpoint/2010/main" val="1810590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D88ACA-0205-45D0-AA93-471F98CAC488}"/>
              </a:ext>
            </a:extLst>
          </p:cNvPr>
          <p:cNvSpPr>
            <a:spLocks noGrp="1"/>
          </p:cNvSpPr>
          <p:nvPr>
            <p:ph type="title"/>
          </p:nvPr>
        </p:nvSpPr>
        <p:spPr>
          <a:xfrm>
            <a:off x="805543" y="723627"/>
            <a:ext cx="4906281" cy="1325563"/>
          </a:xfrm>
        </p:spPr>
        <p:txBody>
          <a:bodyPr>
            <a:normAutofit/>
          </a:bodyPr>
          <a:lstStyle/>
          <a:p>
            <a:pPr algn="ctr"/>
            <a:r>
              <a:rPr lang="en-IN" sz="4100" dirty="0">
                <a:latin typeface="+mn-lt"/>
              </a:rPr>
              <a:t>Current Amplification using BJT</a:t>
            </a:r>
          </a:p>
        </p:txBody>
      </p:sp>
      <p:sp>
        <p:nvSpPr>
          <p:cNvPr id="4" name="Content Placeholder 3">
            <a:extLst>
              <a:ext uri="{FF2B5EF4-FFF2-40B4-BE49-F238E27FC236}">
                <a16:creationId xmlns:a16="http://schemas.microsoft.com/office/drawing/2014/main" id="{9EA076FD-5911-4E0A-9386-6D8015F7994C}"/>
              </a:ext>
            </a:extLst>
          </p:cNvPr>
          <p:cNvSpPr>
            <a:spLocks noGrp="1"/>
          </p:cNvSpPr>
          <p:nvPr>
            <p:ph idx="1"/>
          </p:nvPr>
        </p:nvSpPr>
        <p:spPr>
          <a:xfrm>
            <a:off x="805543" y="2291255"/>
            <a:ext cx="5006336" cy="3762411"/>
          </a:xfrm>
        </p:spPr>
        <p:txBody>
          <a:bodyPr anchor="t">
            <a:normAutofit/>
          </a:bodyPr>
          <a:lstStyle/>
          <a:p>
            <a:pPr marL="0" indent="0" algn="just">
              <a:buNone/>
            </a:pPr>
            <a:endParaRPr lang="en-IN" sz="2400" dirty="0"/>
          </a:p>
          <a:p>
            <a:pPr algn="just"/>
            <a:r>
              <a:rPr lang="en-IN" sz="2400" dirty="0"/>
              <a:t>The circuit uses LDR as a light sensor. </a:t>
            </a:r>
          </a:p>
          <a:p>
            <a:pPr algn="just"/>
            <a:r>
              <a:rPr lang="en-IN" sz="2400" dirty="0"/>
              <a:t>The resistance of the photoresistor changes according to the lighting thus changing the base current.</a:t>
            </a:r>
          </a:p>
          <a:p>
            <a:pPr algn="just"/>
            <a:r>
              <a:rPr lang="en-IN" sz="2400" dirty="0"/>
              <a:t> The small change in base current gets  amplified into a large change in collector current, thus changing the brightness of the LED. </a:t>
            </a:r>
          </a:p>
          <a:p>
            <a:endParaRPr lang="en-IN" sz="1800" dirty="0"/>
          </a:p>
          <a:p>
            <a:endParaRPr lang="en-IN" sz="1800" dirty="0"/>
          </a:p>
        </p:txBody>
      </p:sp>
      <p:sp>
        <p:nvSpPr>
          <p:cNvPr id="10" name="Freeform: Shape 9">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846"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a map&#10;&#10;Description generated with high confidence">
            <a:extLst>
              <a:ext uri="{FF2B5EF4-FFF2-40B4-BE49-F238E27FC236}">
                <a16:creationId xmlns:a16="http://schemas.microsoft.com/office/drawing/2014/main" id="{EC9A0AD6-44E7-4862-A92D-BB547F4EA033}"/>
              </a:ext>
            </a:extLst>
          </p:cNvPr>
          <p:cNvPicPr>
            <a:picLocks noChangeAspect="1"/>
          </p:cNvPicPr>
          <p:nvPr/>
        </p:nvPicPr>
        <p:blipFill>
          <a:blip r:embed="rId2"/>
          <a:stretch>
            <a:fillRect/>
          </a:stretch>
        </p:blipFill>
        <p:spPr>
          <a:xfrm>
            <a:off x="8628631" y="286807"/>
            <a:ext cx="2969651" cy="5840723"/>
          </a:xfrm>
          <a:prstGeom prst="rect">
            <a:avLst/>
          </a:prstGeom>
        </p:spPr>
      </p:pic>
    </p:spTree>
    <p:extLst>
      <p:ext uri="{BB962C8B-B14F-4D97-AF65-F5344CB8AC3E}">
        <p14:creationId xmlns:p14="http://schemas.microsoft.com/office/powerpoint/2010/main" val="59753467"/>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A685061-0E77-419E-85CC-A1942E1B252F}"/>
              </a:ext>
            </a:extLst>
          </p:cNvPr>
          <p:cNvSpPr>
            <a:spLocks noGrp="1"/>
          </p:cNvSpPr>
          <p:nvPr>
            <p:ph type="title"/>
          </p:nvPr>
        </p:nvSpPr>
        <p:spPr>
          <a:xfrm>
            <a:off x="640079" y="2053641"/>
            <a:ext cx="3669161" cy="2760098"/>
          </a:xfrm>
        </p:spPr>
        <p:txBody>
          <a:bodyPr>
            <a:normAutofit/>
          </a:bodyPr>
          <a:lstStyle/>
          <a:p>
            <a:pPr algn="ctr"/>
            <a:r>
              <a:rPr lang="en-IN" sz="12000" dirty="0">
                <a:solidFill>
                  <a:srgbClr val="FFFFFF"/>
                </a:solidFill>
                <a:latin typeface="Freestyle Script" panose="020B0604020202020204" pitchFamily="66" charset="0"/>
              </a:rPr>
              <a:t>Task</a:t>
            </a:r>
          </a:p>
        </p:txBody>
      </p:sp>
      <p:sp>
        <p:nvSpPr>
          <p:cNvPr id="3" name="Content Placeholder 2">
            <a:extLst>
              <a:ext uri="{FF2B5EF4-FFF2-40B4-BE49-F238E27FC236}">
                <a16:creationId xmlns:a16="http://schemas.microsoft.com/office/drawing/2014/main" id="{7ECC7019-0E35-470E-ADD6-7F825E1F61AC}"/>
              </a:ext>
            </a:extLst>
          </p:cNvPr>
          <p:cNvSpPr>
            <a:spLocks noGrp="1"/>
          </p:cNvSpPr>
          <p:nvPr>
            <p:ph idx="1"/>
          </p:nvPr>
        </p:nvSpPr>
        <p:spPr>
          <a:xfrm>
            <a:off x="6090574" y="2053640"/>
            <a:ext cx="5306084" cy="3978859"/>
          </a:xfrm>
        </p:spPr>
        <p:txBody>
          <a:bodyPr anchor="t">
            <a:normAutofit/>
          </a:bodyPr>
          <a:lstStyle/>
          <a:p>
            <a:pPr marL="0" indent="0" algn="ctr">
              <a:lnSpc>
                <a:spcPct val="100000"/>
              </a:lnSpc>
              <a:buNone/>
            </a:pPr>
            <a:endParaRPr lang="en-IN" dirty="0">
              <a:solidFill>
                <a:srgbClr val="000000"/>
              </a:solidFill>
            </a:endParaRPr>
          </a:p>
          <a:p>
            <a:pPr marL="0" indent="0" algn="ctr">
              <a:lnSpc>
                <a:spcPct val="100000"/>
              </a:lnSpc>
              <a:buNone/>
            </a:pPr>
            <a:r>
              <a:rPr lang="en-IN" sz="4000" dirty="0">
                <a:solidFill>
                  <a:srgbClr val="000000"/>
                </a:solidFill>
              </a:rPr>
              <a:t>Design OR gate using 2N7000 N-channel MOSFET.</a:t>
            </a:r>
          </a:p>
        </p:txBody>
      </p:sp>
    </p:spTree>
    <p:extLst>
      <p:ext uri="{BB962C8B-B14F-4D97-AF65-F5344CB8AC3E}">
        <p14:creationId xmlns:p14="http://schemas.microsoft.com/office/powerpoint/2010/main" val="1307534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elated image">
            <a:extLst>
              <a:ext uri="{FF2B5EF4-FFF2-40B4-BE49-F238E27FC236}">
                <a16:creationId xmlns:a16="http://schemas.microsoft.com/office/drawing/2014/main" id="{5B84839D-97BA-4C0F-A61D-52FA68734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948" y="47211"/>
            <a:ext cx="9018104" cy="6763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09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8342B8-AC3B-4BBD-AD1D-7831BF570DEC}"/>
              </a:ext>
            </a:extLst>
          </p:cNvPr>
          <p:cNvPicPr>
            <a:picLocks noChangeAspect="1"/>
          </p:cNvPicPr>
          <p:nvPr/>
        </p:nvPicPr>
        <p:blipFill>
          <a:blip r:embed="rId2"/>
          <a:stretch>
            <a:fillRect/>
          </a:stretch>
        </p:blipFill>
        <p:spPr>
          <a:xfrm>
            <a:off x="8336073" y="245165"/>
            <a:ext cx="3568059" cy="6367670"/>
          </a:xfrm>
          <a:prstGeom prst="rect">
            <a:avLst/>
          </a:prstGeom>
        </p:spPr>
      </p:pic>
      <p:sp>
        <p:nvSpPr>
          <p:cNvPr id="2" name="Title 1">
            <a:extLst>
              <a:ext uri="{FF2B5EF4-FFF2-40B4-BE49-F238E27FC236}">
                <a16:creationId xmlns:a16="http://schemas.microsoft.com/office/drawing/2014/main" id="{79913F25-1364-4071-800C-E8F8E572A2EC}"/>
              </a:ext>
            </a:extLst>
          </p:cNvPr>
          <p:cNvSpPr>
            <a:spLocks noGrp="1"/>
          </p:cNvSpPr>
          <p:nvPr>
            <p:ph type="title"/>
          </p:nvPr>
        </p:nvSpPr>
        <p:spPr>
          <a:xfrm>
            <a:off x="838199" y="365125"/>
            <a:ext cx="2586807" cy="1325563"/>
          </a:xfrm>
        </p:spPr>
        <p:txBody>
          <a:bodyPr>
            <a:noAutofit/>
          </a:bodyPr>
          <a:lstStyle/>
          <a:p>
            <a:r>
              <a:rPr lang="en-IN" sz="5000" dirty="0"/>
              <a:t>Logic OR</a:t>
            </a:r>
          </a:p>
        </p:txBody>
      </p:sp>
      <p:sp>
        <p:nvSpPr>
          <p:cNvPr id="3" name="TextBox 2">
            <a:extLst>
              <a:ext uri="{FF2B5EF4-FFF2-40B4-BE49-F238E27FC236}">
                <a16:creationId xmlns:a16="http://schemas.microsoft.com/office/drawing/2014/main" id="{B8CA6EDC-FC85-4E33-B7DA-A203AC13A869}"/>
              </a:ext>
            </a:extLst>
          </p:cNvPr>
          <p:cNvSpPr txBox="1"/>
          <p:nvPr/>
        </p:nvSpPr>
        <p:spPr>
          <a:xfrm>
            <a:off x="3498575" y="685000"/>
            <a:ext cx="5910469" cy="923330"/>
          </a:xfrm>
          <a:prstGeom prst="rect">
            <a:avLst/>
          </a:prstGeom>
          <a:noFill/>
        </p:spPr>
        <p:txBody>
          <a:bodyPr wrap="square" rtlCol="0">
            <a:spAutoFit/>
          </a:bodyPr>
          <a:lstStyle/>
          <a:p>
            <a:r>
              <a:rPr lang="en-IN" dirty="0"/>
              <a:t>The output of an OR gate is LOW only when all of its inputs are LOW. Otherwise the output is HIGH.</a:t>
            </a:r>
          </a:p>
          <a:p>
            <a:endParaRPr lang="en-IN" dirty="0"/>
          </a:p>
        </p:txBody>
      </p:sp>
      <p:pic>
        <p:nvPicPr>
          <p:cNvPr id="6" name="Picture 5" descr="A screenshot of a cell phone&#10;&#10;Description generated with very high confidence">
            <a:extLst>
              <a:ext uri="{FF2B5EF4-FFF2-40B4-BE49-F238E27FC236}">
                <a16:creationId xmlns:a16="http://schemas.microsoft.com/office/drawing/2014/main" id="{C33C3DB4-8BD5-4585-B894-570543F7102A}"/>
              </a:ext>
            </a:extLst>
          </p:cNvPr>
          <p:cNvPicPr>
            <a:picLocks noChangeAspect="1"/>
          </p:cNvPicPr>
          <p:nvPr/>
        </p:nvPicPr>
        <p:blipFill>
          <a:blip r:embed="rId3"/>
          <a:stretch>
            <a:fillRect/>
          </a:stretch>
        </p:blipFill>
        <p:spPr>
          <a:xfrm>
            <a:off x="838199" y="1939848"/>
            <a:ext cx="7023539" cy="4415603"/>
          </a:xfrm>
          <a:prstGeom prst="rect">
            <a:avLst/>
          </a:prstGeom>
        </p:spPr>
      </p:pic>
    </p:spTree>
    <p:extLst>
      <p:ext uri="{BB962C8B-B14F-4D97-AF65-F5344CB8AC3E}">
        <p14:creationId xmlns:p14="http://schemas.microsoft.com/office/powerpoint/2010/main" val="3058336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6039A-50F8-474A-BB9C-C501FDF3B500}"/>
              </a:ext>
            </a:extLst>
          </p:cNvPr>
          <p:cNvSpPr>
            <a:spLocks noGrp="1"/>
          </p:cNvSpPr>
          <p:nvPr>
            <p:ph type="title"/>
          </p:nvPr>
        </p:nvSpPr>
        <p:spPr>
          <a:xfrm>
            <a:off x="838200" y="2831488"/>
            <a:ext cx="10515600" cy="1325563"/>
          </a:xfrm>
        </p:spPr>
        <p:txBody>
          <a:bodyPr/>
          <a:lstStyle/>
          <a:p>
            <a:pPr algn="ctr"/>
            <a:r>
              <a:rPr lang="en-IN" dirty="0"/>
              <a:t>Extras</a:t>
            </a:r>
          </a:p>
        </p:txBody>
      </p:sp>
    </p:spTree>
    <p:extLst>
      <p:ext uri="{BB962C8B-B14F-4D97-AF65-F5344CB8AC3E}">
        <p14:creationId xmlns:p14="http://schemas.microsoft.com/office/powerpoint/2010/main" val="4214361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0E9B6-DA4C-43E0-B098-A32D33F5F8C3}"/>
              </a:ext>
            </a:extLst>
          </p:cNvPr>
          <p:cNvSpPr>
            <a:spLocks noGrp="1"/>
          </p:cNvSpPr>
          <p:nvPr>
            <p:ph type="title"/>
          </p:nvPr>
        </p:nvSpPr>
        <p:spPr>
          <a:xfrm>
            <a:off x="838200" y="647272"/>
            <a:ext cx="10206519" cy="1541124"/>
          </a:xfrm>
        </p:spPr>
        <p:txBody>
          <a:bodyPr>
            <a:normAutofit/>
          </a:bodyPr>
          <a:lstStyle/>
          <a:p>
            <a:r>
              <a:rPr lang="en-IN" sz="5000" dirty="0"/>
              <a:t>Logic NOT</a:t>
            </a:r>
          </a:p>
        </p:txBody>
      </p:sp>
      <p:pic>
        <p:nvPicPr>
          <p:cNvPr id="4" name="Picture 3">
            <a:extLst>
              <a:ext uri="{FF2B5EF4-FFF2-40B4-BE49-F238E27FC236}">
                <a16:creationId xmlns:a16="http://schemas.microsoft.com/office/drawing/2014/main" id="{B69FABD8-0628-483A-8B70-BA6FB7D40B8D}"/>
              </a:ext>
            </a:extLst>
          </p:cNvPr>
          <p:cNvPicPr>
            <a:picLocks noChangeAspect="1"/>
          </p:cNvPicPr>
          <p:nvPr/>
        </p:nvPicPr>
        <p:blipFill>
          <a:blip r:embed="rId2"/>
          <a:stretch>
            <a:fillRect/>
          </a:stretch>
        </p:blipFill>
        <p:spPr>
          <a:xfrm>
            <a:off x="7814277" y="368988"/>
            <a:ext cx="3991776" cy="6428662"/>
          </a:xfrm>
          <a:prstGeom prst="rect">
            <a:avLst/>
          </a:prstGeom>
        </p:spPr>
      </p:pic>
      <p:pic>
        <p:nvPicPr>
          <p:cNvPr id="4098" name="Picture 2" descr="Image result for not gate">
            <a:extLst>
              <a:ext uri="{FF2B5EF4-FFF2-40B4-BE49-F238E27FC236}">
                <a16:creationId xmlns:a16="http://schemas.microsoft.com/office/drawing/2014/main" id="{E28A9DF0-EAB2-4082-851E-BA5EE3AB3E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9769" y="1029934"/>
            <a:ext cx="1417928" cy="7680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1425639-4CF6-4566-A502-326A177276D5}"/>
              </a:ext>
            </a:extLst>
          </p:cNvPr>
          <p:cNvSpPr txBox="1"/>
          <p:nvPr/>
        </p:nvSpPr>
        <p:spPr>
          <a:xfrm>
            <a:off x="838200" y="2424701"/>
            <a:ext cx="5973566" cy="861774"/>
          </a:xfrm>
          <a:prstGeom prst="rect">
            <a:avLst/>
          </a:prstGeom>
          <a:noFill/>
        </p:spPr>
        <p:txBody>
          <a:bodyPr wrap="square" rtlCol="0">
            <a:spAutoFit/>
          </a:bodyPr>
          <a:lstStyle/>
          <a:p>
            <a:r>
              <a:rPr lang="en-IN" sz="2500" dirty="0"/>
              <a:t>The output is logic-0 if the input is logic-1.</a:t>
            </a:r>
          </a:p>
          <a:p>
            <a:r>
              <a:rPr lang="en-IN" sz="2500" dirty="0"/>
              <a:t>The output is logic-1 if the input is logic-0.</a:t>
            </a:r>
          </a:p>
        </p:txBody>
      </p:sp>
      <p:sp>
        <p:nvSpPr>
          <p:cNvPr id="6" name="TextBox 5">
            <a:extLst>
              <a:ext uri="{FF2B5EF4-FFF2-40B4-BE49-F238E27FC236}">
                <a16:creationId xmlns:a16="http://schemas.microsoft.com/office/drawing/2014/main" id="{5C62E654-E70A-4A0A-8AB5-F7EFF0BD9B55}"/>
              </a:ext>
            </a:extLst>
          </p:cNvPr>
          <p:cNvSpPr txBox="1"/>
          <p:nvPr/>
        </p:nvSpPr>
        <p:spPr>
          <a:xfrm>
            <a:off x="5652031" y="1229290"/>
            <a:ext cx="287676" cy="430887"/>
          </a:xfrm>
          <a:prstGeom prst="rect">
            <a:avLst/>
          </a:prstGeom>
          <a:noFill/>
        </p:spPr>
        <p:txBody>
          <a:bodyPr wrap="square" rtlCol="0">
            <a:spAutoFit/>
          </a:bodyPr>
          <a:lstStyle/>
          <a:p>
            <a:r>
              <a:rPr lang="en-IN" sz="2200" dirty="0"/>
              <a:t>X</a:t>
            </a:r>
          </a:p>
        </p:txBody>
      </p:sp>
      <p:sp>
        <p:nvSpPr>
          <p:cNvPr id="7" name="TextBox 6">
            <a:extLst>
              <a:ext uri="{FF2B5EF4-FFF2-40B4-BE49-F238E27FC236}">
                <a16:creationId xmlns:a16="http://schemas.microsoft.com/office/drawing/2014/main" id="{8F4214D2-8AD2-47BB-A1D9-E819D5048BE4}"/>
              </a:ext>
            </a:extLst>
          </p:cNvPr>
          <p:cNvSpPr txBox="1"/>
          <p:nvPr/>
        </p:nvSpPr>
        <p:spPr>
          <a:xfrm>
            <a:off x="7814276" y="1229290"/>
            <a:ext cx="469155" cy="430887"/>
          </a:xfrm>
          <a:prstGeom prst="rect">
            <a:avLst/>
          </a:prstGeom>
          <a:noFill/>
        </p:spPr>
        <p:txBody>
          <a:bodyPr wrap="square" rtlCol="0">
            <a:spAutoFit/>
          </a:bodyPr>
          <a:lstStyle/>
          <a:p>
            <a:r>
              <a:rPr lang="en-IN" sz="2200" dirty="0"/>
              <a:t>X’</a:t>
            </a:r>
          </a:p>
        </p:txBody>
      </p:sp>
      <p:pic>
        <p:nvPicPr>
          <p:cNvPr id="9" name="Picture 8">
            <a:extLst>
              <a:ext uri="{FF2B5EF4-FFF2-40B4-BE49-F238E27FC236}">
                <a16:creationId xmlns:a16="http://schemas.microsoft.com/office/drawing/2014/main" id="{9D54D2B8-D8C5-4DF1-9FA9-C96B7C95FE58}"/>
              </a:ext>
            </a:extLst>
          </p:cNvPr>
          <p:cNvPicPr>
            <a:picLocks noChangeAspect="1"/>
          </p:cNvPicPr>
          <p:nvPr/>
        </p:nvPicPr>
        <p:blipFill>
          <a:blip r:embed="rId4"/>
          <a:stretch>
            <a:fillRect/>
          </a:stretch>
        </p:blipFill>
        <p:spPr>
          <a:xfrm>
            <a:off x="859993" y="3606216"/>
            <a:ext cx="5643110" cy="2604512"/>
          </a:xfrm>
          <a:prstGeom prst="rect">
            <a:avLst/>
          </a:prstGeom>
        </p:spPr>
      </p:pic>
    </p:spTree>
    <p:extLst>
      <p:ext uri="{BB962C8B-B14F-4D97-AF65-F5344CB8AC3E}">
        <p14:creationId xmlns:p14="http://schemas.microsoft.com/office/powerpoint/2010/main" val="227587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Image result for electronics compon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DFF070-0327-4411-8E25-3BF7561266B1}"/>
              </a:ext>
            </a:extLst>
          </p:cNvPr>
          <p:cNvSpPr>
            <a:spLocks noGrp="1"/>
          </p:cNvSpPr>
          <p:nvPr>
            <p:ph type="title"/>
          </p:nvPr>
        </p:nvSpPr>
        <p:spPr>
          <a:xfrm>
            <a:off x="724741" y="1967265"/>
            <a:ext cx="3491785" cy="2547257"/>
          </a:xfrm>
          <a:noFill/>
        </p:spPr>
        <p:txBody>
          <a:bodyPr vert="horz" lIns="91440" tIns="45720" rIns="91440" bIns="45720" rtlCol="0" anchor="ctr">
            <a:normAutofit/>
          </a:bodyPr>
          <a:lstStyle/>
          <a:p>
            <a:pPr algn="ctr"/>
            <a:r>
              <a:rPr lang="en-US" sz="3600" kern="1200" dirty="0">
                <a:solidFill>
                  <a:srgbClr val="FFFFFF"/>
                </a:solidFill>
                <a:latin typeface="BankGothic Lt BT" panose="020B0607020203060204" pitchFamily="34" charset="0"/>
              </a:rPr>
              <a:t>Components</a:t>
            </a:r>
          </a:p>
        </p:txBody>
      </p:sp>
    </p:spTree>
    <p:extLst>
      <p:ext uri="{BB962C8B-B14F-4D97-AF65-F5344CB8AC3E}">
        <p14:creationId xmlns:p14="http://schemas.microsoft.com/office/powerpoint/2010/main" val="1616412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B3310-1614-401F-8C79-2960C684D261}"/>
              </a:ext>
            </a:extLst>
          </p:cNvPr>
          <p:cNvPicPr>
            <a:picLocks noChangeAspect="1"/>
          </p:cNvPicPr>
          <p:nvPr/>
        </p:nvPicPr>
        <p:blipFill>
          <a:blip r:embed="rId2"/>
          <a:stretch>
            <a:fillRect/>
          </a:stretch>
        </p:blipFill>
        <p:spPr>
          <a:xfrm>
            <a:off x="7748627" y="170542"/>
            <a:ext cx="3991428" cy="6516915"/>
          </a:xfrm>
          <a:prstGeom prst="rect">
            <a:avLst/>
          </a:prstGeom>
        </p:spPr>
      </p:pic>
      <p:sp>
        <p:nvSpPr>
          <p:cNvPr id="2" name="Title 1">
            <a:extLst>
              <a:ext uri="{FF2B5EF4-FFF2-40B4-BE49-F238E27FC236}">
                <a16:creationId xmlns:a16="http://schemas.microsoft.com/office/drawing/2014/main" id="{67810F7C-04FB-4C9A-9FE6-DAE7EAFEE2A7}"/>
              </a:ext>
            </a:extLst>
          </p:cNvPr>
          <p:cNvSpPr>
            <a:spLocks noGrp="1"/>
          </p:cNvSpPr>
          <p:nvPr>
            <p:ph type="title"/>
          </p:nvPr>
        </p:nvSpPr>
        <p:spPr>
          <a:xfrm>
            <a:off x="838200" y="365125"/>
            <a:ext cx="10515600" cy="1325563"/>
          </a:xfrm>
        </p:spPr>
        <p:txBody>
          <a:bodyPr/>
          <a:lstStyle/>
          <a:p>
            <a:r>
              <a:rPr lang="en-IN"/>
              <a:t>Logic NOR</a:t>
            </a:r>
            <a:endParaRPr lang="en-IN" dirty="0"/>
          </a:p>
        </p:txBody>
      </p:sp>
      <p:sp>
        <p:nvSpPr>
          <p:cNvPr id="3" name="TextBox 2">
            <a:extLst>
              <a:ext uri="{FF2B5EF4-FFF2-40B4-BE49-F238E27FC236}">
                <a16:creationId xmlns:a16="http://schemas.microsoft.com/office/drawing/2014/main" id="{C5E69715-D6D4-42EC-BD17-BD83AEA15B8E}"/>
              </a:ext>
            </a:extLst>
          </p:cNvPr>
          <p:cNvSpPr txBox="1"/>
          <p:nvPr/>
        </p:nvSpPr>
        <p:spPr>
          <a:xfrm>
            <a:off x="3676102" y="669780"/>
            <a:ext cx="4963887" cy="1323439"/>
          </a:xfrm>
          <a:prstGeom prst="rect">
            <a:avLst/>
          </a:prstGeom>
          <a:noFill/>
        </p:spPr>
        <p:txBody>
          <a:bodyPr wrap="square" rtlCol="0">
            <a:spAutoFit/>
          </a:bodyPr>
          <a:lstStyle/>
          <a:p>
            <a:r>
              <a:rPr lang="en-IN" sz="2000" dirty="0"/>
              <a:t>The output of a NOR gate is HIGH only when all of its inputs are LOW. Otherwise the output is LOW.</a:t>
            </a:r>
          </a:p>
          <a:p>
            <a:endParaRPr lang="en-IN" sz="2000" dirty="0"/>
          </a:p>
        </p:txBody>
      </p:sp>
      <p:graphicFrame>
        <p:nvGraphicFramePr>
          <p:cNvPr id="6" name="Table 5">
            <a:extLst>
              <a:ext uri="{FF2B5EF4-FFF2-40B4-BE49-F238E27FC236}">
                <a16:creationId xmlns:a16="http://schemas.microsoft.com/office/drawing/2014/main" id="{AB212EA0-4D64-4C9C-807C-CE85548D7211}"/>
              </a:ext>
            </a:extLst>
          </p:cNvPr>
          <p:cNvGraphicFramePr>
            <a:graphicFrameLocks noGrp="1"/>
          </p:cNvGraphicFramePr>
          <p:nvPr>
            <p:extLst>
              <p:ext uri="{D42A27DB-BD31-4B8C-83A1-F6EECF244321}">
                <p14:modId xmlns:p14="http://schemas.microsoft.com/office/powerpoint/2010/main" val="1006195215"/>
              </p:ext>
            </p:extLst>
          </p:nvPr>
        </p:nvGraphicFramePr>
        <p:xfrm>
          <a:off x="838200" y="2233754"/>
          <a:ext cx="5867400" cy="4259121"/>
        </p:xfrm>
        <a:graphic>
          <a:graphicData uri="http://schemas.openxmlformats.org/drawingml/2006/table">
            <a:tbl>
              <a:tblPr/>
              <a:tblGrid>
                <a:gridCol w="3352800">
                  <a:extLst>
                    <a:ext uri="{9D8B030D-6E8A-4147-A177-3AD203B41FA5}">
                      <a16:colId xmlns:a16="http://schemas.microsoft.com/office/drawing/2014/main" val="2213522261"/>
                    </a:ext>
                  </a:extLst>
                </a:gridCol>
                <a:gridCol w="838200">
                  <a:extLst>
                    <a:ext uri="{9D8B030D-6E8A-4147-A177-3AD203B41FA5}">
                      <a16:colId xmlns:a16="http://schemas.microsoft.com/office/drawing/2014/main" val="750652267"/>
                    </a:ext>
                  </a:extLst>
                </a:gridCol>
                <a:gridCol w="838200">
                  <a:extLst>
                    <a:ext uri="{9D8B030D-6E8A-4147-A177-3AD203B41FA5}">
                      <a16:colId xmlns:a16="http://schemas.microsoft.com/office/drawing/2014/main" val="2540064201"/>
                    </a:ext>
                  </a:extLst>
                </a:gridCol>
                <a:gridCol w="838200">
                  <a:extLst>
                    <a:ext uri="{9D8B030D-6E8A-4147-A177-3AD203B41FA5}">
                      <a16:colId xmlns:a16="http://schemas.microsoft.com/office/drawing/2014/main" val="2737315173"/>
                    </a:ext>
                  </a:extLst>
                </a:gridCol>
              </a:tblGrid>
              <a:tr h="561137">
                <a:tc>
                  <a:txBody>
                    <a:bodyPr/>
                    <a:lstStyle/>
                    <a:p>
                      <a:pPr algn="ctr"/>
                      <a:r>
                        <a:rPr lang="en-IN">
                          <a:solidFill>
                            <a:srgbClr val="FFFFFF"/>
                          </a:solidFill>
                          <a:effectLst/>
                        </a:rPr>
                        <a:t>Symbol</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solidFill>
                      <a:srgbClr val="414143"/>
                    </a:solidFill>
                  </a:tcPr>
                </a:tc>
                <a:tc gridSpan="3">
                  <a:txBody>
                    <a:bodyPr/>
                    <a:lstStyle/>
                    <a:p>
                      <a:pPr algn="ctr"/>
                      <a:r>
                        <a:rPr lang="en-IN">
                          <a:solidFill>
                            <a:srgbClr val="FFFFFF"/>
                          </a:solidFill>
                          <a:effectLst/>
                        </a:rPr>
                        <a:t>Truth Table</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solidFill>
                      <a:srgbClr val="414143"/>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536888947"/>
                  </a:ext>
                </a:extLst>
              </a:tr>
              <a:tr h="561137">
                <a:tc rowSpan="5">
                  <a:txBody>
                    <a:bodyPr/>
                    <a:lstStyle/>
                    <a:p>
                      <a:pPr algn="ctr"/>
                      <a:endParaRPr lang="en-IN" i="0">
                        <a:solidFill>
                          <a:srgbClr val="414143"/>
                        </a:solidFill>
                        <a:effectLst/>
                      </a:endParaRPr>
                    </a:p>
                    <a:p>
                      <a:pPr algn="ctr"/>
                      <a:r>
                        <a:rPr lang="en-IN">
                          <a:solidFill>
                            <a:srgbClr val="414143"/>
                          </a:solidFill>
                          <a:effectLst/>
                        </a:rPr>
                        <a:t>2-input NOR Gate</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solidFill>
                      <a:srgbClr val="FFFFFF"/>
                    </a:solidFill>
                  </a:tcPr>
                </a:tc>
                <a:tc>
                  <a:txBody>
                    <a:bodyPr/>
                    <a:lstStyle/>
                    <a:p>
                      <a:pPr algn="ctr"/>
                      <a:r>
                        <a:rPr lang="en-IN">
                          <a:solidFill>
                            <a:srgbClr val="414143"/>
                          </a:solidFill>
                          <a:effectLst/>
                        </a:rPr>
                        <a:t>B</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solidFill>
                      <a:srgbClr val="FFFFFF"/>
                    </a:solidFill>
                  </a:tcPr>
                </a:tc>
                <a:tc>
                  <a:txBody>
                    <a:bodyPr/>
                    <a:lstStyle/>
                    <a:p>
                      <a:pPr algn="ctr"/>
                      <a:r>
                        <a:rPr lang="en-IN">
                          <a:solidFill>
                            <a:srgbClr val="414143"/>
                          </a:solidFill>
                          <a:effectLst/>
                        </a:rPr>
                        <a:t>A</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solidFill>
                      <a:srgbClr val="FFFFFF"/>
                    </a:solidFill>
                  </a:tcPr>
                </a:tc>
                <a:tc>
                  <a:txBody>
                    <a:bodyPr/>
                    <a:lstStyle/>
                    <a:p>
                      <a:pPr algn="ctr"/>
                      <a:r>
                        <a:rPr lang="en-IN">
                          <a:solidFill>
                            <a:srgbClr val="414143"/>
                          </a:solidFill>
                          <a:effectLst/>
                        </a:rPr>
                        <a:t>Q</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solidFill>
                      <a:srgbClr val="FFFFFF"/>
                    </a:solidFill>
                  </a:tcPr>
                </a:tc>
                <a:extLst>
                  <a:ext uri="{0D108BD9-81ED-4DB2-BD59-A6C34878D82A}">
                    <a16:rowId xmlns:a16="http://schemas.microsoft.com/office/drawing/2014/main" val="3216435085"/>
                  </a:ext>
                </a:extLst>
              </a:tr>
              <a:tr h="561137">
                <a:tc vMerge="1">
                  <a:txBody>
                    <a:bodyPr/>
                    <a:lstStyle/>
                    <a:p>
                      <a:endParaRPr lang="en-IN"/>
                    </a:p>
                  </a:txBody>
                  <a:tcPr/>
                </a:tc>
                <a:tc>
                  <a:txBody>
                    <a:bodyPr/>
                    <a:lstStyle/>
                    <a:p>
                      <a:pPr algn="ctr"/>
                      <a:r>
                        <a:rPr lang="en-IN">
                          <a:solidFill>
                            <a:srgbClr val="414143"/>
                          </a:solidFill>
                          <a:effectLst/>
                        </a:rPr>
                        <a:t>0</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solidFill>
                      <a:srgbClr val="FFFFFF"/>
                    </a:solidFill>
                  </a:tcPr>
                </a:tc>
                <a:tc>
                  <a:txBody>
                    <a:bodyPr/>
                    <a:lstStyle/>
                    <a:p>
                      <a:pPr algn="ctr"/>
                      <a:r>
                        <a:rPr lang="en-IN">
                          <a:solidFill>
                            <a:srgbClr val="414143"/>
                          </a:solidFill>
                          <a:effectLst/>
                        </a:rPr>
                        <a:t>0</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solidFill>
                      <a:srgbClr val="FFFFFF"/>
                    </a:solidFill>
                  </a:tcPr>
                </a:tc>
                <a:tc>
                  <a:txBody>
                    <a:bodyPr/>
                    <a:lstStyle/>
                    <a:p>
                      <a:pPr algn="ctr"/>
                      <a:r>
                        <a:rPr lang="en-IN">
                          <a:solidFill>
                            <a:srgbClr val="414143"/>
                          </a:solidFill>
                          <a:effectLst/>
                        </a:rPr>
                        <a:t>1</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solidFill>
                      <a:srgbClr val="FFFFFF"/>
                    </a:solidFill>
                  </a:tcPr>
                </a:tc>
                <a:extLst>
                  <a:ext uri="{0D108BD9-81ED-4DB2-BD59-A6C34878D82A}">
                    <a16:rowId xmlns:a16="http://schemas.microsoft.com/office/drawing/2014/main" val="2705011978"/>
                  </a:ext>
                </a:extLst>
              </a:tr>
              <a:tr h="561137">
                <a:tc vMerge="1">
                  <a:txBody>
                    <a:bodyPr/>
                    <a:lstStyle/>
                    <a:p>
                      <a:endParaRPr lang="en-IN"/>
                    </a:p>
                  </a:txBody>
                  <a:tcPr/>
                </a:tc>
                <a:tc>
                  <a:txBody>
                    <a:bodyPr/>
                    <a:lstStyle/>
                    <a:p>
                      <a:pPr algn="ctr"/>
                      <a:r>
                        <a:rPr lang="en-IN">
                          <a:solidFill>
                            <a:srgbClr val="414143"/>
                          </a:solidFill>
                          <a:effectLst/>
                        </a:rPr>
                        <a:t>0</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solidFill>
                      <a:srgbClr val="FFFFFF"/>
                    </a:solidFill>
                  </a:tcPr>
                </a:tc>
                <a:tc>
                  <a:txBody>
                    <a:bodyPr/>
                    <a:lstStyle/>
                    <a:p>
                      <a:pPr algn="ctr"/>
                      <a:r>
                        <a:rPr lang="en-IN">
                          <a:solidFill>
                            <a:srgbClr val="414143"/>
                          </a:solidFill>
                          <a:effectLst/>
                        </a:rPr>
                        <a:t>1</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solidFill>
                      <a:srgbClr val="FFFFFF"/>
                    </a:solidFill>
                  </a:tcPr>
                </a:tc>
                <a:tc>
                  <a:txBody>
                    <a:bodyPr/>
                    <a:lstStyle/>
                    <a:p>
                      <a:pPr algn="ctr"/>
                      <a:r>
                        <a:rPr lang="en-IN">
                          <a:solidFill>
                            <a:srgbClr val="414143"/>
                          </a:solidFill>
                          <a:effectLst/>
                        </a:rPr>
                        <a:t>0</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solidFill>
                      <a:srgbClr val="FFFFFF"/>
                    </a:solidFill>
                  </a:tcPr>
                </a:tc>
                <a:extLst>
                  <a:ext uri="{0D108BD9-81ED-4DB2-BD59-A6C34878D82A}">
                    <a16:rowId xmlns:a16="http://schemas.microsoft.com/office/drawing/2014/main" val="902238467"/>
                  </a:ext>
                </a:extLst>
              </a:tr>
              <a:tr h="561137">
                <a:tc vMerge="1">
                  <a:txBody>
                    <a:bodyPr/>
                    <a:lstStyle/>
                    <a:p>
                      <a:endParaRPr lang="en-IN"/>
                    </a:p>
                  </a:txBody>
                  <a:tcPr/>
                </a:tc>
                <a:tc>
                  <a:txBody>
                    <a:bodyPr/>
                    <a:lstStyle/>
                    <a:p>
                      <a:pPr algn="ctr"/>
                      <a:r>
                        <a:rPr lang="en-IN">
                          <a:solidFill>
                            <a:srgbClr val="414143"/>
                          </a:solidFill>
                          <a:effectLst/>
                        </a:rPr>
                        <a:t>1</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solidFill>
                      <a:srgbClr val="FFFFFF"/>
                    </a:solidFill>
                  </a:tcPr>
                </a:tc>
                <a:tc>
                  <a:txBody>
                    <a:bodyPr/>
                    <a:lstStyle/>
                    <a:p>
                      <a:pPr algn="ctr"/>
                      <a:r>
                        <a:rPr lang="en-IN">
                          <a:solidFill>
                            <a:srgbClr val="414143"/>
                          </a:solidFill>
                          <a:effectLst/>
                        </a:rPr>
                        <a:t>0</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solidFill>
                      <a:srgbClr val="FFFFFF"/>
                    </a:solidFill>
                  </a:tcPr>
                </a:tc>
                <a:tc>
                  <a:txBody>
                    <a:bodyPr/>
                    <a:lstStyle/>
                    <a:p>
                      <a:pPr algn="ctr"/>
                      <a:r>
                        <a:rPr lang="en-IN">
                          <a:solidFill>
                            <a:srgbClr val="414143"/>
                          </a:solidFill>
                          <a:effectLst/>
                        </a:rPr>
                        <a:t>0</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solidFill>
                      <a:srgbClr val="FFFFFF"/>
                    </a:solidFill>
                  </a:tcPr>
                </a:tc>
                <a:extLst>
                  <a:ext uri="{0D108BD9-81ED-4DB2-BD59-A6C34878D82A}">
                    <a16:rowId xmlns:a16="http://schemas.microsoft.com/office/drawing/2014/main" val="245521840"/>
                  </a:ext>
                </a:extLst>
              </a:tr>
              <a:tr h="561137">
                <a:tc vMerge="1">
                  <a:txBody>
                    <a:bodyPr/>
                    <a:lstStyle/>
                    <a:p>
                      <a:endParaRPr lang="en-IN"/>
                    </a:p>
                  </a:txBody>
                  <a:tcPr/>
                </a:tc>
                <a:tc>
                  <a:txBody>
                    <a:bodyPr/>
                    <a:lstStyle/>
                    <a:p>
                      <a:pPr algn="ctr"/>
                      <a:r>
                        <a:rPr lang="en-IN">
                          <a:solidFill>
                            <a:srgbClr val="414143"/>
                          </a:solidFill>
                          <a:effectLst/>
                        </a:rPr>
                        <a:t>1</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solidFill>
                      <a:srgbClr val="FFFFFF"/>
                    </a:solidFill>
                  </a:tcPr>
                </a:tc>
                <a:tc>
                  <a:txBody>
                    <a:bodyPr/>
                    <a:lstStyle/>
                    <a:p>
                      <a:pPr algn="ctr"/>
                      <a:r>
                        <a:rPr lang="en-IN">
                          <a:solidFill>
                            <a:srgbClr val="414143"/>
                          </a:solidFill>
                          <a:effectLst/>
                        </a:rPr>
                        <a:t>1</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solidFill>
                      <a:srgbClr val="FFFFFF"/>
                    </a:solidFill>
                  </a:tcPr>
                </a:tc>
                <a:tc>
                  <a:txBody>
                    <a:bodyPr/>
                    <a:lstStyle/>
                    <a:p>
                      <a:pPr algn="ctr"/>
                      <a:r>
                        <a:rPr lang="en-IN">
                          <a:solidFill>
                            <a:srgbClr val="414143"/>
                          </a:solidFill>
                          <a:effectLst/>
                        </a:rPr>
                        <a:t>0</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solidFill>
                      <a:srgbClr val="FFFFFF"/>
                    </a:solidFill>
                  </a:tcPr>
                </a:tc>
                <a:extLst>
                  <a:ext uri="{0D108BD9-81ED-4DB2-BD59-A6C34878D82A}">
                    <a16:rowId xmlns:a16="http://schemas.microsoft.com/office/drawing/2014/main" val="4201625007"/>
                  </a:ext>
                </a:extLst>
              </a:tr>
              <a:tr h="892299">
                <a:tc>
                  <a:txBody>
                    <a:bodyPr/>
                    <a:lstStyle/>
                    <a:p>
                      <a:pPr algn="ctr"/>
                      <a:r>
                        <a:rPr lang="en-IN">
                          <a:solidFill>
                            <a:srgbClr val="414143"/>
                          </a:solidFill>
                          <a:effectLst/>
                        </a:rPr>
                        <a:t>Boolean Expression </a:t>
                      </a:r>
                      <a:r>
                        <a:rPr lang="en-IN" b="1">
                          <a:solidFill>
                            <a:srgbClr val="414143"/>
                          </a:solidFill>
                          <a:effectLst/>
                        </a:rPr>
                        <a:t>Q = A+B</a:t>
                      </a:r>
                      <a:endParaRPr lang="en-IN">
                        <a:solidFill>
                          <a:srgbClr val="414143"/>
                        </a:solidFill>
                        <a:effectLst/>
                      </a:endParaRP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solidFill>
                      <a:srgbClr val="FFFFFF"/>
                    </a:solidFill>
                  </a:tcPr>
                </a:tc>
                <a:tc gridSpan="3">
                  <a:txBody>
                    <a:bodyPr/>
                    <a:lstStyle/>
                    <a:p>
                      <a:pPr algn="ctr"/>
                      <a:r>
                        <a:rPr lang="en-IN" dirty="0">
                          <a:solidFill>
                            <a:srgbClr val="414143"/>
                          </a:solidFill>
                          <a:effectLst/>
                        </a:rPr>
                        <a:t>Read as A </a:t>
                      </a:r>
                      <a:r>
                        <a:rPr lang="en-IN" b="1" dirty="0">
                          <a:solidFill>
                            <a:srgbClr val="414143"/>
                          </a:solidFill>
                          <a:effectLst/>
                        </a:rPr>
                        <a:t>OR</a:t>
                      </a:r>
                      <a:r>
                        <a:rPr lang="en-IN" dirty="0">
                          <a:solidFill>
                            <a:srgbClr val="414143"/>
                          </a:solidFill>
                          <a:effectLst/>
                        </a:rPr>
                        <a:t> B gives </a:t>
                      </a:r>
                      <a:r>
                        <a:rPr lang="en-IN" b="1" dirty="0">
                          <a:solidFill>
                            <a:srgbClr val="414143"/>
                          </a:solidFill>
                          <a:effectLst/>
                        </a:rPr>
                        <a:t>NOT</a:t>
                      </a:r>
                      <a:r>
                        <a:rPr lang="en-IN" dirty="0">
                          <a:solidFill>
                            <a:srgbClr val="414143"/>
                          </a:solidFill>
                          <a:effectLst/>
                        </a:rPr>
                        <a:t> Q</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solidFill>
                      <a:srgbClr val="FFFFFF"/>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736116852"/>
                  </a:ext>
                </a:extLst>
              </a:tr>
            </a:tbl>
          </a:graphicData>
        </a:graphic>
      </p:graphicFrame>
      <p:pic>
        <p:nvPicPr>
          <p:cNvPr id="2049" name="Picture 1" descr="2-input nor gate">
            <a:extLst>
              <a:ext uri="{FF2B5EF4-FFF2-40B4-BE49-F238E27FC236}">
                <a16:creationId xmlns:a16="http://schemas.microsoft.com/office/drawing/2014/main" id="{77C981B5-F90A-42A2-BF7E-FCDD3BFF9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3207" y="3220774"/>
            <a:ext cx="2582173" cy="757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835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B979B-04B9-4FE8-92A5-6FF7311031A5}"/>
              </a:ext>
            </a:extLst>
          </p:cNvPr>
          <p:cNvSpPr>
            <a:spLocks noGrp="1"/>
          </p:cNvSpPr>
          <p:nvPr>
            <p:ph type="title"/>
          </p:nvPr>
        </p:nvSpPr>
        <p:spPr>
          <a:xfrm>
            <a:off x="838200" y="322263"/>
            <a:ext cx="10515600" cy="1325563"/>
          </a:xfrm>
        </p:spPr>
        <p:txBody>
          <a:bodyPr/>
          <a:lstStyle/>
          <a:p>
            <a:r>
              <a:rPr lang="en-IN" dirty="0"/>
              <a:t>Logic NAND</a:t>
            </a:r>
          </a:p>
        </p:txBody>
      </p:sp>
      <p:pic>
        <p:nvPicPr>
          <p:cNvPr id="4" name="Picture 3">
            <a:extLst>
              <a:ext uri="{FF2B5EF4-FFF2-40B4-BE49-F238E27FC236}">
                <a16:creationId xmlns:a16="http://schemas.microsoft.com/office/drawing/2014/main" id="{2F16B494-AEBC-4B7A-AA8C-3C92F79F44DF}"/>
              </a:ext>
            </a:extLst>
          </p:cNvPr>
          <p:cNvPicPr>
            <a:picLocks noChangeAspect="1"/>
          </p:cNvPicPr>
          <p:nvPr/>
        </p:nvPicPr>
        <p:blipFill>
          <a:blip r:embed="rId2"/>
          <a:stretch>
            <a:fillRect/>
          </a:stretch>
        </p:blipFill>
        <p:spPr>
          <a:xfrm>
            <a:off x="8029577" y="508000"/>
            <a:ext cx="3867562" cy="6197600"/>
          </a:xfrm>
          <a:prstGeom prst="rect">
            <a:avLst/>
          </a:prstGeom>
        </p:spPr>
      </p:pic>
      <p:sp>
        <p:nvSpPr>
          <p:cNvPr id="5" name="TextBox 4">
            <a:extLst>
              <a:ext uri="{FF2B5EF4-FFF2-40B4-BE49-F238E27FC236}">
                <a16:creationId xmlns:a16="http://schemas.microsoft.com/office/drawing/2014/main" id="{76AFA0F0-5B6F-4DEC-8D75-15890F93EDC2}"/>
              </a:ext>
            </a:extLst>
          </p:cNvPr>
          <p:cNvSpPr txBox="1"/>
          <p:nvPr/>
        </p:nvSpPr>
        <p:spPr>
          <a:xfrm>
            <a:off x="3836306" y="675025"/>
            <a:ext cx="7212693" cy="707886"/>
          </a:xfrm>
          <a:prstGeom prst="rect">
            <a:avLst/>
          </a:prstGeom>
          <a:noFill/>
        </p:spPr>
        <p:txBody>
          <a:bodyPr wrap="square" rtlCol="0">
            <a:spAutoFit/>
          </a:bodyPr>
          <a:lstStyle/>
          <a:p>
            <a:r>
              <a:rPr lang="en-IN" sz="2000" dirty="0"/>
              <a:t>The output of a NAND gate is LOW only when all of its inputs are HIGH. Otherwise the output is HIGH.</a:t>
            </a:r>
          </a:p>
        </p:txBody>
      </p:sp>
      <p:graphicFrame>
        <p:nvGraphicFramePr>
          <p:cNvPr id="6" name="Table 5">
            <a:extLst>
              <a:ext uri="{FF2B5EF4-FFF2-40B4-BE49-F238E27FC236}">
                <a16:creationId xmlns:a16="http://schemas.microsoft.com/office/drawing/2014/main" id="{3F8966A4-FE68-4C1C-A352-0A5AF693E2F3}"/>
              </a:ext>
            </a:extLst>
          </p:cNvPr>
          <p:cNvGraphicFramePr>
            <a:graphicFrameLocks noGrp="1"/>
          </p:cNvGraphicFramePr>
          <p:nvPr>
            <p:extLst>
              <p:ext uri="{D42A27DB-BD31-4B8C-83A1-F6EECF244321}">
                <p14:modId xmlns:p14="http://schemas.microsoft.com/office/powerpoint/2010/main" val="4200986041"/>
              </p:ext>
            </p:extLst>
          </p:nvPr>
        </p:nvGraphicFramePr>
        <p:xfrm>
          <a:off x="894091" y="1482804"/>
          <a:ext cx="7105238" cy="4700171"/>
        </p:xfrm>
        <a:graphic>
          <a:graphicData uri="http://schemas.openxmlformats.org/drawingml/2006/table">
            <a:tbl>
              <a:tblPr/>
              <a:tblGrid>
                <a:gridCol w="3939536">
                  <a:extLst>
                    <a:ext uri="{9D8B030D-6E8A-4147-A177-3AD203B41FA5}">
                      <a16:colId xmlns:a16="http://schemas.microsoft.com/office/drawing/2014/main" val="4156535793"/>
                    </a:ext>
                  </a:extLst>
                </a:gridCol>
                <a:gridCol w="1055234">
                  <a:extLst>
                    <a:ext uri="{9D8B030D-6E8A-4147-A177-3AD203B41FA5}">
                      <a16:colId xmlns:a16="http://schemas.microsoft.com/office/drawing/2014/main" val="1891443484"/>
                    </a:ext>
                  </a:extLst>
                </a:gridCol>
                <a:gridCol w="1055234">
                  <a:extLst>
                    <a:ext uri="{9D8B030D-6E8A-4147-A177-3AD203B41FA5}">
                      <a16:colId xmlns:a16="http://schemas.microsoft.com/office/drawing/2014/main" val="644234016"/>
                    </a:ext>
                  </a:extLst>
                </a:gridCol>
                <a:gridCol w="1055234">
                  <a:extLst>
                    <a:ext uri="{9D8B030D-6E8A-4147-A177-3AD203B41FA5}">
                      <a16:colId xmlns:a16="http://schemas.microsoft.com/office/drawing/2014/main" val="4233458363"/>
                    </a:ext>
                  </a:extLst>
                </a:gridCol>
              </a:tblGrid>
              <a:tr h="619245">
                <a:tc>
                  <a:txBody>
                    <a:bodyPr/>
                    <a:lstStyle/>
                    <a:p>
                      <a:pPr algn="ctr"/>
                      <a:r>
                        <a:rPr lang="en-IN" dirty="0">
                          <a:solidFill>
                            <a:srgbClr val="FFFFFF"/>
                          </a:solidFill>
                          <a:effectLst/>
                        </a:rPr>
                        <a:t>Symbol</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solidFill>
                      <a:srgbClr val="414143"/>
                    </a:solidFill>
                  </a:tcPr>
                </a:tc>
                <a:tc gridSpan="3">
                  <a:txBody>
                    <a:bodyPr/>
                    <a:lstStyle/>
                    <a:p>
                      <a:pPr algn="ctr"/>
                      <a:r>
                        <a:rPr lang="en-IN" dirty="0">
                          <a:solidFill>
                            <a:srgbClr val="FFFFFF"/>
                          </a:solidFill>
                          <a:effectLst/>
                        </a:rPr>
                        <a:t>Truth Table</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solidFill>
                      <a:srgbClr val="414143"/>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821945819"/>
                  </a:ext>
                </a:extLst>
              </a:tr>
              <a:tr h="619245">
                <a:tc rowSpan="5">
                  <a:txBody>
                    <a:bodyPr/>
                    <a:lstStyle/>
                    <a:p>
                      <a:pPr algn="ctr"/>
                      <a:endParaRPr lang="en-IN" i="0" dirty="0">
                        <a:solidFill>
                          <a:srgbClr val="414143"/>
                        </a:solidFill>
                        <a:effectLst/>
                      </a:endParaRPr>
                    </a:p>
                    <a:p>
                      <a:pPr algn="ctr"/>
                      <a:r>
                        <a:rPr lang="en-IN" dirty="0">
                          <a:solidFill>
                            <a:srgbClr val="414143"/>
                          </a:solidFill>
                          <a:effectLst/>
                        </a:rPr>
                        <a:t>2-input NAND Gate</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tcPr>
                </a:tc>
                <a:tc>
                  <a:txBody>
                    <a:bodyPr/>
                    <a:lstStyle/>
                    <a:p>
                      <a:pPr algn="ctr"/>
                      <a:r>
                        <a:rPr lang="en-IN">
                          <a:solidFill>
                            <a:srgbClr val="414143"/>
                          </a:solidFill>
                          <a:effectLst/>
                        </a:rPr>
                        <a:t>B</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tcPr>
                </a:tc>
                <a:tc>
                  <a:txBody>
                    <a:bodyPr/>
                    <a:lstStyle/>
                    <a:p>
                      <a:pPr algn="ctr"/>
                      <a:r>
                        <a:rPr lang="en-IN">
                          <a:solidFill>
                            <a:srgbClr val="414143"/>
                          </a:solidFill>
                          <a:effectLst/>
                        </a:rPr>
                        <a:t>A</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tcPr>
                </a:tc>
                <a:tc>
                  <a:txBody>
                    <a:bodyPr/>
                    <a:lstStyle/>
                    <a:p>
                      <a:pPr algn="ctr"/>
                      <a:r>
                        <a:rPr lang="en-IN">
                          <a:solidFill>
                            <a:srgbClr val="414143"/>
                          </a:solidFill>
                          <a:effectLst/>
                        </a:rPr>
                        <a:t>Q</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tcPr>
                </a:tc>
                <a:extLst>
                  <a:ext uri="{0D108BD9-81ED-4DB2-BD59-A6C34878D82A}">
                    <a16:rowId xmlns:a16="http://schemas.microsoft.com/office/drawing/2014/main" val="2613700812"/>
                  </a:ext>
                </a:extLst>
              </a:tr>
              <a:tr h="619245">
                <a:tc vMerge="1">
                  <a:txBody>
                    <a:bodyPr/>
                    <a:lstStyle/>
                    <a:p>
                      <a:endParaRPr lang="en-IN"/>
                    </a:p>
                  </a:txBody>
                  <a:tcPr/>
                </a:tc>
                <a:tc>
                  <a:txBody>
                    <a:bodyPr/>
                    <a:lstStyle/>
                    <a:p>
                      <a:pPr algn="ctr"/>
                      <a:r>
                        <a:rPr lang="en-IN">
                          <a:solidFill>
                            <a:srgbClr val="414143"/>
                          </a:solidFill>
                          <a:effectLst/>
                        </a:rPr>
                        <a:t>0</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tcPr>
                </a:tc>
                <a:tc>
                  <a:txBody>
                    <a:bodyPr/>
                    <a:lstStyle/>
                    <a:p>
                      <a:pPr algn="ctr"/>
                      <a:r>
                        <a:rPr lang="en-IN">
                          <a:solidFill>
                            <a:srgbClr val="414143"/>
                          </a:solidFill>
                          <a:effectLst/>
                        </a:rPr>
                        <a:t>0</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tcPr>
                </a:tc>
                <a:tc>
                  <a:txBody>
                    <a:bodyPr/>
                    <a:lstStyle/>
                    <a:p>
                      <a:pPr algn="ctr"/>
                      <a:r>
                        <a:rPr lang="en-IN">
                          <a:solidFill>
                            <a:srgbClr val="414143"/>
                          </a:solidFill>
                          <a:effectLst/>
                        </a:rPr>
                        <a:t>1</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tcPr>
                </a:tc>
                <a:extLst>
                  <a:ext uri="{0D108BD9-81ED-4DB2-BD59-A6C34878D82A}">
                    <a16:rowId xmlns:a16="http://schemas.microsoft.com/office/drawing/2014/main" val="936125709"/>
                  </a:ext>
                </a:extLst>
              </a:tr>
              <a:tr h="619245">
                <a:tc vMerge="1">
                  <a:txBody>
                    <a:bodyPr/>
                    <a:lstStyle/>
                    <a:p>
                      <a:endParaRPr lang="en-IN"/>
                    </a:p>
                  </a:txBody>
                  <a:tcPr/>
                </a:tc>
                <a:tc>
                  <a:txBody>
                    <a:bodyPr/>
                    <a:lstStyle/>
                    <a:p>
                      <a:pPr algn="ctr"/>
                      <a:r>
                        <a:rPr lang="en-IN">
                          <a:solidFill>
                            <a:srgbClr val="414143"/>
                          </a:solidFill>
                          <a:effectLst/>
                        </a:rPr>
                        <a:t>0</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tcPr>
                </a:tc>
                <a:tc>
                  <a:txBody>
                    <a:bodyPr/>
                    <a:lstStyle/>
                    <a:p>
                      <a:pPr algn="ctr"/>
                      <a:r>
                        <a:rPr lang="en-IN">
                          <a:solidFill>
                            <a:srgbClr val="414143"/>
                          </a:solidFill>
                          <a:effectLst/>
                        </a:rPr>
                        <a:t>1</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tcPr>
                </a:tc>
                <a:tc>
                  <a:txBody>
                    <a:bodyPr/>
                    <a:lstStyle/>
                    <a:p>
                      <a:pPr algn="ctr"/>
                      <a:r>
                        <a:rPr lang="en-IN">
                          <a:solidFill>
                            <a:srgbClr val="414143"/>
                          </a:solidFill>
                          <a:effectLst/>
                        </a:rPr>
                        <a:t>1</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tcPr>
                </a:tc>
                <a:extLst>
                  <a:ext uri="{0D108BD9-81ED-4DB2-BD59-A6C34878D82A}">
                    <a16:rowId xmlns:a16="http://schemas.microsoft.com/office/drawing/2014/main" val="2458481565"/>
                  </a:ext>
                </a:extLst>
              </a:tr>
              <a:tr h="619245">
                <a:tc vMerge="1">
                  <a:txBody>
                    <a:bodyPr/>
                    <a:lstStyle/>
                    <a:p>
                      <a:endParaRPr lang="en-IN"/>
                    </a:p>
                  </a:txBody>
                  <a:tcPr/>
                </a:tc>
                <a:tc>
                  <a:txBody>
                    <a:bodyPr/>
                    <a:lstStyle/>
                    <a:p>
                      <a:pPr algn="ctr"/>
                      <a:r>
                        <a:rPr lang="en-IN">
                          <a:solidFill>
                            <a:srgbClr val="414143"/>
                          </a:solidFill>
                          <a:effectLst/>
                        </a:rPr>
                        <a:t>1</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tcPr>
                </a:tc>
                <a:tc>
                  <a:txBody>
                    <a:bodyPr/>
                    <a:lstStyle/>
                    <a:p>
                      <a:pPr algn="ctr"/>
                      <a:r>
                        <a:rPr lang="en-IN">
                          <a:solidFill>
                            <a:srgbClr val="414143"/>
                          </a:solidFill>
                          <a:effectLst/>
                        </a:rPr>
                        <a:t>0</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tcPr>
                </a:tc>
                <a:tc>
                  <a:txBody>
                    <a:bodyPr/>
                    <a:lstStyle/>
                    <a:p>
                      <a:pPr algn="ctr"/>
                      <a:r>
                        <a:rPr lang="en-IN">
                          <a:solidFill>
                            <a:srgbClr val="414143"/>
                          </a:solidFill>
                          <a:effectLst/>
                        </a:rPr>
                        <a:t>1</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tcPr>
                </a:tc>
                <a:extLst>
                  <a:ext uri="{0D108BD9-81ED-4DB2-BD59-A6C34878D82A}">
                    <a16:rowId xmlns:a16="http://schemas.microsoft.com/office/drawing/2014/main" val="1368573734"/>
                  </a:ext>
                </a:extLst>
              </a:tr>
              <a:tr h="619245">
                <a:tc vMerge="1">
                  <a:txBody>
                    <a:bodyPr/>
                    <a:lstStyle/>
                    <a:p>
                      <a:endParaRPr lang="en-IN"/>
                    </a:p>
                  </a:txBody>
                  <a:tcPr/>
                </a:tc>
                <a:tc>
                  <a:txBody>
                    <a:bodyPr/>
                    <a:lstStyle/>
                    <a:p>
                      <a:pPr algn="ctr"/>
                      <a:r>
                        <a:rPr lang="en-IN">
                          <a:solidFill>
                            <a:srgbClr val="414143"/>
                          </a:solidFill>
                          <a:effectLst/>
                        </a:rPr>
                        <a:t>1</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tcPr>
                </a:tc>
                <a:tc>
                  <a:txBody>
                    <a:bodyPr/>
                    <a:lstStyle/>
                    <a:p>
                      <a:pPr algn="ctr"/>
                      <a:r>
                        <a:rPr lang="en-IN">
                          <a:solidFill>
                            <a:srgbClr val="414143"/>
                          </a:solidFill>
                          <a:effectLst/>
                        </a:rPr>
                        <a:t>1</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tcPr>
                </a:tc>
                <a:tc>
                  <a:txBody>
                    <a:bodyPr/>
                    <a:lstStyle/>
                    <a:p>
                      <a:pPr algn="ctr"/>
                      <a:r>
                        <a:rPr lang="en-IN">
                          <a:solidFill>
                            <a:srgbClr val="414143"/>
                          </a:solidFill>
                          <a:effectLst/>
                        </a:rPr>
                        <a:t>0</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tcPr>
                </a:tc>
                <a:extLst>
                  <a:ext uri="{0D108BD9-81ED-4DB2-BD59-A6C34878D82A}">
                    <a16:rowId xmlns:a16="http://schemas.microsoft.com/office/drawing/2014/main" val="43949"/>
                  </a:ext>
                </a:extLst>
              </a:tr>
              <a:tr h="984701">
                <a:tc>
                  <a:txBody>
                    <a:bodyPr/>
                    <a:lstStyle/>
                    <a:p>
                      <a:pPr algn="ctr"/>
                      <a:r>
                        <a:rPr lang="en-IN">
                          <a:solidFill>
                            <a:srgbClr val="414143"/>
                          </a:solidFill>
                          <a:effectLst/>
                        </a:rPr>
                        <a:t>Boolean Expression </a:t>
                      </a:r>
                      <a:r>
                        <a:rPr lang="en-IN" b="1">
                          <a:solidFill>
                            <a:srgbClr val="414143"/>
                          </a:solidFill>
                          <a:effectLst/>
                        </a:rPr>
                        <a:t>Q = A.B</a:t>
                      </a:r>
                      <a:endParaRPr lang="en-IN">
                        <a:solidFill>
                          <a:srgbClr val="414143"/>
                        </a:solidFill>
                        <a:effectLst/>
                      </a:endParaRP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tcPr>
                </a:tc>
                <a:tc gridSpan="3">
                  <a:txBody>
                    <a:bodyPr/>
                    <a:lstStyle/>
                    <a:p>
                      <a:pPr algn="ctr"/>
                      <a:r>
                        <a:rPr lang="en-IN" dirty="0">
                          <a:solidFill>
                            <a:srgbClr val="414143"/>
                          </a:solidFill>
                          <a:effectLst/>
                        </a:rPr>
                        <a:t>Read as A </a:t>
                      </a:r>
                      <a:r>
                        <a:rPr lang="en-IN" b="1" dirty="0">
                          <a:solidFill>
                            <a:srgbClr val="414143"/>
                          </a:solidFill>
                          <a:effectLst/>
                        </a:rPr>
                        <a:t>AND</a:t>
                      </a:r>
                      <a:r>
                        <a:rPr lang="en-IN" dirty="0">
                          <a:solidFill>
                            <a:srgbClr val="414143"/>
                          </a:solidFill>
                          <a:effectLst/>
                        </a:rPr>
                        <a:t> B gives </a:t>
                      </a:r>
                      <a:r>
                        <a:rPr lang="en-IN" b="1" dirty="0">
                          <a:solidFill>
                            <a:srgbClr val="414143"/>
                          </a:solidFill>
                          <a:effectLst/>
                        </a:rPr>
                        <a:t>NOT</a:t>
                      </a:r>
                      <a:r>
                        <a:rPr lang="en-IN" dirty="0">
                          <a:solidFill>
                            <a:srgbClr val="414143"/>
                          </a:solidFill>
                          <a:effectLst/>
                        </a:rPr>
                        <a:t> Q</a:t>
                      </a:r>
                    </a:p>
                  </a:txBody>
                  <a:tcPr marL="47625" marR="47625" marT="95250" marB="95250" anchor="ctr">
                    <a:lnL w="9525" cap="flat" cmpd="sng" algn="ctr">
                      <a:solidFill>
                        <a:srgbClr val="414143"/>
                      </a:solidFill>
                      <a:prstDash val="solid"/>
                      <a:round/>
                      <a:headEnd type="none" w="med" len="med"/>
                      <a:tailEnd type="none" w="med" len="med"/>
                    </a:lnL>
                    <a:lnR w="9525" cap="flat" cmpd="sng" algn="ctr">
                      <a:solidFill>
                        <a:srgbClr val="414143"/>
                      </a:solidFill>
                      <a:prstDash val="solid"/>
                      <a:round/>
                      <a:headEnd type="none" w="med" len="med"/>
                      <a:tailEnd type="none" w="med" len="med"/>
                    </a:lnR>
                    <a:lnT w="9525" cap="flat" cmpd="sng" algn="ctr">
                      <a:solidFill>
                        <a:srgbClr val="414143"/>
                      </a:solidFill>
                      <a:prstDash val="solid"/>
                      <a:round/>
                      <a:headEnd type="none" w="med" len="med"/>
                      <a:tailEnd type="none" w="med" len="med"/>
                    </a:lnT>
                    <a:lnB w="9525" cap="flat" cmpd="sng" algn="ctr">
                      <a:solidFill>
                        <a:srgbClr val="414143"/>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596956702"/>
                  </a:ext>
                </a:extLst>
              </a:tr>
            </a:tbl>
          </a:graphicData>
        </a:graphic>
      </p:graphicFrame>
      <p:pic>
        <p:nvPicPr>
          <p:cNvPr id="3073" name="Picture 1" descr="2-input logic NAND gate">
            <a:extLst>
              <a:ext uri="{FF2B5EF4-FFF2-40B4-BE49-F238E27FC236}">
                <a16:creationId xmlns:a16="http://schemas.microsoft.com/office/drawing/2014/main" id="{CEACA471-9ECC-4621-BD7C-83EAC03B0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5793" y="2504914"/>
            <a:ext cx="3130917" cy="879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46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B418B96-8372-41F5-96E2-9D950B03FD68}"/>
              </a:ext>
            </a:extLst>
          </p:cNvPr>
          <p:cNvSpPr>
            <a:spLocks noGrp="1"/>
          </p:cNvSpPr>
          <p:nvPr>
            <p:ph type="title"/>
          </p:nvPr>
        </p:nvSpPr>
        <p:spPr>
          <a:xfrm>
            <a:off x="556532" y="643467"/>
            <a:ext cx="11210925" cy="744836"/>
          </a:xfrm>
        </p:spPr>
        <p:txBody>
          <a:bodyPr>
            <a:normAutofit/>
          </a:bodyPr>
          <a:lstStyle/>
          <a:p>
            <a:pPr algn="ctr"/>
            <a:r>
              <a:rPr lang="en-IN" sz="3200" dirty="0">
                <a:solidFill>
                  <a:schemeClr val="bg1"/>
                </a:solidFill>
              </a:rPr>
              <a:t>Inverting Comparator Circuit</a:t>
            </a:r>
          </a:p>
        </p:txBody>
      </p:sp>
      <p:pic>
        <p:nvPicPr>
          <p:cNvPr id="5" name="Picture 4" descr="A close up of a map&#10;&#10;Description generated with very high confidence">
            <a:extLst>
              <a:ext uri="{FF2B5EF4-FFF2-40B4-BE49-F238E27FC236}">
                <a16:creationId xmlns:a16="http://schemas.microsoft.com/office/drawing/2014/main" id="{CA0048FB-CE65-4021-A607-BAC5078600EC}"/>
              </a:ext>
            </a:extLst>
          </p:cNvPr>
          <p:cNvPicPr>
            <a:picLocks noChangeAspect="1"/>
          </p:cNvPicPr>
          <p:nvPr/>
        </p:nvPicPr>
        <p:blipFill>
          <a:blip r:embed="rId2"/>
          <a:stretch>
            <a:fillRect/>
          </a:stretch>
        </p:blipFill>
        <p:spPr>
          <a:xfrm>
            <a:off x="891841" y="1388303"/>
            <a:ext cx="9176184" cy="4932198"/>
          </a:xfrm>
          <a:prstGeom prst="rect">
            <a:avLst/>
          </a:prstGeom>
        </p:spPr>
      </p:pic>
    </p:spTree>
    <p:extLst>
      <p:ext uri="{BB962C8B-B14F-4D97-AF65-F5344CB8AC3E}">
        <p14:creationId xmlns:p14="http://schemas.microsoft.com/office/powerpoint/2010/main" val="3035540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D2538-83D7-45FF-86E6-A11164608F0B}"/>
              </a:ext>
            </a:extLst>
          </p:cNvPr>
          <p:cNvSpPr>
            <a:spLocks noGrp="1"/>
          </p:cNvSpPr>
          <p:nvPr>
            <p:ph type="title"/>
          </p:nvPr>
        </p:nvSpPr>
        <p:spPr>
          <a:xfrm>
            <a:off x="762001" y="803325"/>
            <a:ext cx="5314536" cy="1325563"/>
          </a:xfrm>
        </p:spPr>
        <p:txBody>
          <a:bodyPr>
            <a:normAutofit/>
          </a:bodyPr>
          <a:lstStyle/>
          <a:p>
            <a:r>
              <a:rPr lang="en-IN"/>
              <a:t>Op-Amp Comparator</a:t>
            </a:r>
          </a:p>
        </p:txBody>
      </p:sp>
      <p:sp>
        <p:nvSpPr>
          <p:cNvPr id="3" name="Content Placeholder 2">
            <a:extLst>
              <a:ext uri="{FF2B5EF4-FFF2-40B4-BE49-F238E27FC236}">
                <a16:creationId xmlns:a16="http://schemas.microsoft.com/office/drawing/2014/main" id="{B74197EA-2882-4066-B0ED-FAD1B782892A}"/>
              </a:ext>
            </a:extLst>
          </p:cNvPr>
          <p:cNvSpPr>
            <a:spLocks noGrp="1"/>
          </p:cNvSpPr>
          <p:nvPr>
            <p:ph idx="1"/>
          </p:nvPr>
        </p:nvSpPr>
        <p:spPr>
          <a:xfrm>
            <a:off x="762000" y="2279018"/>
            <a:ext cx="5314543" cy="3375920"/>
          </a:xfrm>
        </p:spPr>
        <p:txBody>
          <a:bodyPr anchor="t">
            <a:normAutofit/>
          </a:bodyPr>
          <a:lstStyle/>
          <a:p>
            <a:pPr marL="0" indent="0">
              <a:buNone/>
            </a:pPr>
            <a:r>
              <a:rPr lang="en-GB" sz="2400" dirty="0"/>
              <a:t>The </a:t>
            </a:r>
            <a:r>
              <a:rPr lang="en-GB" sz="2400" b="1" dirty="0"/>
              <a:t>Op-amp comparator</a:t>
            </a:r>
            <a:r>
              <a:rPr lang="en-GB" sz="2400" dirty="0"/>
              <a:t> compares one  voltage level with another voltage level, or some </a:t>
            </a:r>
            <a:r>
              <a:rPr lang="en-GB" sz="2400" dirty="0" err="1"/>
              <a:t>preset</a:t>
            </a:r>
            <a:r>
              <a:rPr lang="en-GB" sz="2400" dirty="0"/>
              <a:t> reference voltage, V</a:t>
            </a:r>
            <a:r>
              <a:rPr lang="en-GB" sz="2400" baseline="-25000" dirty="0"/>
              <a:t>REF</a:t>
            </a:r>
            <a:r>
              <a:rPr lang="en-GB" sz="2400" dirty="0"/>
              <a:t> and produces an output signal based on this voltage comparison.</a:t>
            </a:r>
            <a:endParaRPr lang="en-IN" sz="2400" dirty="0"/>
          </a:p>
          <a:p>
            <a:pPr marL="0" indent="0">
              <a:buNone/>
            </a:pPr>
            <a:endParaRPr lang="en-IN" sz="2400" dirty="0"/>
          </a:p>
          <a:p>
            <a:pPr marL="0" indent="0">
              <a:buNone/>
            </a:pPr>
            <a:r>
              <a:rPr lang="en-IN" sz="2400" dirty="0"/>
              <a:t>If V+ &gt; V- then </a:t>
            </a:r>
            <a:r>
              <a:rPr lang="en-IN" sz="2400" dirty="0" err="1"/>
              <a:t>V</a:t>
            </a:r>
            <a:r>
              <a:rPr lang="en-IN" sz="2400" baseline="-25000" dirty="0" err="1"/>
              <a:t>out</a:t>
            </a:r>
            <a:r>
              <a:rPr lang="en-IN" sz="2400" baseline="-25000" dirty="0"/>
              <a:t> </a:t>
            </a:r>
            <a:r>
              <a:rPr lang="en-IN" sz="2400" dirty="0"/>
              <a:t>= Vs+</a:t>
            </a:r>
          </a:p>
          <a:p>
            <a:pPr marL="0" indent="0">
              <a:buNone/>
            </a:pPr>
            <a:r>
              <a:rPr lang="en-IN" sz="2400" dirty="0"/>
              <a:t>If V+ &lt; V- then </a:t>
            </a:r>
            <a:r>
              <a:rPr lang="en-IN" sz="2400" dirty="0" err="1"/>
              <a:t>V</a:t>
            </a:r>
            <a:r>
              <a:rPr lang="en-IN" sz="2400" baseline="-25000" dirty="0" err="1"/>
              <a:t>out</a:t>
            </a:r>
            <a:r>
              <a:rPr lang="en-IN" sz="2400" dirty="0"/>
              <a:t> = Vs-</a:t>
            </a:r>
          </a:p>
          <a:p>
            <a:pPr marL="0" indent="0">
              <a:buNone/>
            </a:pPr>
            <a:endParaRPr lang="en-IN" sz="1800" dirty="0"/>
          </a:p>
        </p:txBody>
      </p:sp>
      <p:sp>
        <p:nvSpPr>
          <p:cNvPr id="24" name="Freeform: Shape 2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Related image">
            <a:extLst>
              <a:ext uri="{FF2B5EF4-FFF2-40B4-BE49-F238E27FC236}">
                <a16:creationId xmlns:a16="http://schemas.microsoft.com/office/drawing/2014/main" id="{BCE2204B-AC6F-45F6-8852-1E9630AB79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8995" y="616018"/>
            <a:ext cx="4707092" cy="4001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58155"/>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8FB434B3-CA72-4DDA-BEC5-61D4227E4A3C}"/>
              </a:ext>
            </a:extLst>
          </p:cNvPr>
          <p:cNvSpPr>
            <a:spLocks noGrp="1"/>
          </p:cNvSpPr>
          <p:nvPr>
            <p:ph type="title"/>
          </p:nvPr>
        </p:nvSpPr>
        <p:spPr>
          <a:xfrm>
            <a:off x="556532" y="643467"/>
            <a:ext cx="11210925" cy="744836"/>
          </a:xfrm>
        </p:spPr>
        <p:txBody>
          <a:bodyPr>
            <a:normAutofit/>
          </a:bodyPr>
          <a:lstStyle/>
          <a:p>
            <a:pPr algn="ctr"/>
            <a:r>
              <a:rPr lang="en-IN" sz="3200">
                <a:solidFill>
                  <a:schemeClr val="bg1"/>
                </a:solidFill>
              </a:rPr>
              <a:t>Non-Inverting Comparator Circuit</a:t>
            </a:r>
          </a:p>
        </p:txBody>
      </p:sp>
      <p:pic>
        <p:nvPicPr>
          <p:cNvPr id="7" name="Picture 6" descr="A close up of a map&#10;&#10;Description generated with very high confidence">
            <a:extLst>
              <a:ext uri="{FF2B5EF4-FFF2-40B4-BE49-F238E27FC236}">
                <a16:creationId xmlns:a16="http://schemas.microsoft.com/office/drawing/2014/main" id="{6B7D04A2-EAF5-4335-B20D-1A76E4CE7E54}"/>
              </a:ext>
            </a:extLst>
          </p:cNvPr>
          <p:cNvPicPr>
            <a:picLocks noChangeAspect="1"/>
          </p:cNvPicPr>
          <p:nvPr/>
        </p:nvPicPr>
        <p:blipFill>
          <a:blip r:embed="rId2"/>
          <a:stretch>
            <a:fillRect/>
          </a:stretch>
        </p:blipFill>
        <p:spPr>
          <a:xfrm>
            <a:off x="758662" y="1492347"/>
            <a:ext cx="9636622" cy="5083318"/>
          </a:xfrm>
          <a:prstGeom prst="rect">
            <a:avLst/>
          </a:prstGeom>
        </p:spPr>
      </p:pic>
    </p:spTree>
    <p:extLst>
      <p:ext uri="{BB962C8B-B14F-4D97-AF65-F5344CB8AC3E}">
        <p14:creationId xmlns:p14="http://schemas.microsoft.com/office/powerpoint/2010/main" val="2353714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Rectangle 136">
            <a:extLst>
              <a:ext uri="{FF2B5EF4-FFF2-40B4-BE49-F238E27FC236}">
                <a16:creationId xmlns:a16="http://schemas.microsoft.com/office/drawing/2014/main" id="{6FBDFA86-51D3-4729-B154-796918372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8521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162393-977E-4C67-8669-80A7CBC43DB2}"/>
              </a:ext>
            </a:extLst>
          </p:cNvPr>
          <p:cNvSpPr>
            <a:spLocks noGrp="1"/>
          </p:cNvSpPr>
          <p:nvPr>
            <p:ph type="title"/>
          </p:nvPr>
        </p:nvSpPr>
        <p:spPr>
          <a:xfrm>
            <a:off x="1024129" y="76516"/>
            <a:ext cx="5062511" cy="1499616"/>
          </a:xfrm>
        </p:spPr>
        <p:txBody>
          <a:bodyPr>
            <a:normAutofit/>
          </a:bodyPr>
          <a:lstStyle/>
          <a:p>
            <a:r>
              <a:rPr lang="en-IN" dirty="0">
                <a:solidFill>
                  <a:srgbClr val="FFFFFF"/>
                </a:solidFill>
              </a:rPr>
              <a:t>Operational Amplifier</a:t>
            </a:r>
          </a:p>
        </p:txBody>
      </p:sp>
      <p:cxnSp>
        <p:nvCxnSpPr>
          <p:cNvPr id="1031" name="Straight Connector 138">
            <a:extLst>
              <a:ext uri="{FF2B5EF4-FFF2-40B4-BE49-F238E27FC236}">
                <a16:creationId xmlns:a16="http://schemas.microsoft.com/office/drawing/2014/main" id="{0F1CE7C6-BE91-42A7-9214-F33FD918C3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352DF7-639B-4C6F-8AB2-1C3D2379504D}"/>
              </a:ext>
            </a:extLst>
          </p:cNvPr>
          <p:cNvSpPr>
            <a:spLocks noGrp="1"/>
          </p:cNvSpPr>
          <p:nvPr>
            <p:ph idx="1"/>
          </p:nvPr>
        </p:nvSpPr>
        <p:spPr>
          <a:xfrm>
            <a:off x="1024129" y="1740724"/>
            <a:ext cx="5081232" cy="3931920"/>
          </a:xfrm>
        </p:spPr>
        <p:txBody>
          <a:bodyPr>
            <a:normAutofit fontScale="85000" lnSpcReduction="10000"/>
          </a:bodyPr>
          <a:lstStyle/>
          <a:p>
            <a:r>
              <a:rPr lang="en-GB" sz="2600" dirty="0">
                <a:solidFill>
                  <a:schemeClr val="bg1"/>
                </a:solidFill>
              </a:rPr>
              <a:t>An </a:t>
            </a:r>
            <a:r>
              <a:rPr lang="en-GB" sz="2600" b="1" dirty="0">
                <a:solidFill>
                  <a:schemeClr val="bg1"/>
                </a:solidFill>
              </a:rPr>
              <a:t>Operational Amplifier</a:t>
            </a:r>
            <a:r>
              <a:rPr lang="en-GB" sz="2600" dirty="0">
                <a:solidFill>
                  <a:schemeClr val="bg1"/>
                </a:solidFill>
              </a:rPr>
              <a:t>, or op-amp for short, is fundamentally a voltage amplifier.</a:t>
            </a:r>
          </a:p>
          <a:p>
            <a:r>
              <a:rPr lang="en-GB" sz="2600" dirty="0">
                <a:solidFill>
                  <a:schemeClr val="bg1"/>
                </a:solidFill>
              </a:rPr>
              <a:t>It is used in signal filtering, amplification and also to perform mathematical operations such as addition, subtraction, integration and differentiation.</a:t>
            </a:r>
          </a:p>
          <a:p>
            <a:r>
              <a:rPr lang="en-IN" sz="2600" dirty="0">
                <a:solidFill>
                  <a:schemeClr val="bg1"/>
                </a:solidFill>
              </a:rPr>
              <a:t>In this session we will use Op-Amp as a Voltage Comparator</a:t>
            </a:r>
          </a:p>
          <a:p>
            <a:r>
              <a:rPr lang="en-IN" sz="2600" dirty="0">
                <a:solidFill>
                  <a:schemeClr val="bg1"/>
                </a:solidFill>
              </a:rPr>
              <a:t>Op-Amp has one output and two inputs:</a:t>
            </a:r>
          </a:p>
          <a:p>
            <a:pPr lvl="1"/>
            <a:r>
              <a:rPr lang="en-IN" sz="2600" dirty="0">
                <a:solidFill>
                  <a:schemeClr val="bg1"/>
                </a:solidFill>
              </a:rPr>
              <a:t>Inverting Input</a:t>
            </a:r>
          </a:p>
          <a:p>
            <a:pPr lvl="1"/>
            <a:r>
              <a:rPr lang="en-IN" sz="2600" dirty="0">
                <a:solidFill>
                  <a:schemeClr val="bg1"/>
                </a:solidFill>
              </a:rPr>
              <a:t>Non-Inverting Input</a:t>
            </a:r>
          </a:p>
          <a:p>
            <a:endParaRPr lang="en-IN" sz="2400" dirty="0">
              <a:solidFill>
                <a:srgbClr val="FFFFFF"/>
              </a:solidFill>
            </a:endParaRPr>
          </a:p>
        </p:txBody>
      </p:sp>
      <p:pic>
        <p:nvPicPr>
          <p:cNvPr id="1028" name="Picture 4" descr="Related image">
            <a:extLst>
              <a:ext uri="{FF2B5EF4-FFF2-40B4-BE49-F238E27FC236}">
                <a16:creationId xmlns:a16="http://schemas.microsoft.com/office/drawing/2014/main" id="{EFF73874-B312-47B7-A254-8459B7276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7344" y="1342512"/>
            <a:ext cx="4909383" cy="417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261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D8166-BA31-4E67-91B4-67753F1E9AEA}"/>
              </a:ext>
            </a:extLst>
          </p:cNvPr>
          <p:cNvSpPr>
            <a:spLocks noGrp="1"/>
          </p:cNvSpPr>
          <p:nvPr>
            <p:ph type="title"/>
          </p:nvPr>
        </p:nvSpPr>
        <p:spPr>
          <a:xfrm>
            <a:off x="762001" y="803325"/>
            <a:ext cx="5314536" cy="1325563"/>
          </a:xfrm>
        </p:spPr>
        <p:txBody>
          <a:bodyPr>
            <a:normAutofit/>
          </a:bodyPr>
          <a:lstStyle/>
          <a:p>
            <a:pPr algn="ctr"/>
            <a:r>
              <a:rPr lang="en-IN" dirty="0">
                <a:latin typeface="BankGothic Lt BT" panose="020B0607020203060204" pitchFamily="34" charset="0"/>
              </a:rPr>
              <a:t>Resistor</a:t>
            </a:r>
          </a:p>
        </p:txBody>
      </p:sp>
      <p:sp>
        <p:nvSpPr>
          <p:cNvPr id="3" name="Content Placeholder 2">
            <a:extLst>
              <a:ext uri="{FF2B5EF4-FFF2-40B4-BE49-F238E27FC236}">
                <a16:creationId xmlns:a16="http://schemas.microsoft.com/office/drawing/2014/main" id="{4FC38C08-46A4-4256-A0E6-E5D202DA4040}"/>
              </a:ext>
            </a:extLst>
          </p:cNvPr>
          <p:cNvSpPr>
            <a:spLocks noGrp="1"/>
          </p:cNvSpPr>
          <p:nvPr>
            <p:ph idx="1"/>
          </p:nvPr>
        </p:nvSpPr>
        <p:spPr>
          <a:xfrm>
            <a:off x="762000" y="2279018"/>
            <a:ext cx="5314543" cy="3375920"/>
          </a:xfrm>
        </p:spPr>
        <p:txBody>
          <a:bodyPr anchor="t">
            <a:normAutofit/>
          </a:bodyPr>
          <a:lstStyle/>
          <a:p>
            <a:r>
              <a:rPr lang="en-GB" sz="2400" dirty="0"/>
              <a:t>Resistors are electronic components which have a specific electrical resistance. The resistor limits the current through a circuit.</a:t>
            </a:r>
          </a:p>
          <a:p>
            <a:pPr marL="0" indent="0">
              <a:buNone/>
            </a:pPr>
            <a:endParaRPr lang="en-GB" sz="2400" dirty="0"/>
          </a:p>
          <a:p>
            <a:r>
              <a:rPr lang="en-IN" sz="2400" dirty="0"/>
              <a:t>Combinations of resistors are also used for voltage division.</a:t>
            </a:r>
            <a:endParaRPr lang="en-GB" sz="2400" dirty="0"/>
          </a:p>
        </p:txBody>
      </p:sp>
      <p:sp>
        <p:nvSpPr>
          <p:cNvPr id="71" name="Freeform: Shape 7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Image result for resistor">
            <a:extLst>
              <a:ext uri="{FF2B5EF4-FFF2-40B4-BE49-F238E27FC236}">
                <a16:creationId xmlns:a16="http://schemas.microsoft.com/office/drawing/2014/main" id="{BD455348-FBD9-4164-8A3C-0730523AAA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4057" y="1554232"/>
            <a:ext cx="3796790" cy="1974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91694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DFF070-0327-4411-8E25-3BF7561266B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BankGothic Lt BT" panose="020B0607020203060204" pitchFamily="34" charset="0"/>
              </a:rPr>
              <a:t>Voltage Divider</a:t>
            </a:r>
          </a:p>
        </p:txBody>
      </p:sp>
      <p:pic>
        <p:nvPicPr>
          <p:cNvPr id="1026" name="Picture 2" descr="voltage divider network">
            <a:extLst>
              <a:ext uri="{FF2B5EF4-FFF2-40B4-BE49-F238E27FC236}">
                <a16:creationId xmlns:a16="http://schemas.microsoft.com/office/drawing/2014/main" id="{A2FD7387-F865-481A-8B50-DAAACD420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7316" y="813170"/>
            <a:ext cx="6780700" cy="5229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896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D8166-BA31-4E67-91B4-67753F1E9AEA}"/>
              </a:ext>
            </a:extLst>
          </p:cNvPr>
          <p:cNvSpPr>
            <a:spLocks noGrp="1"/>
          </p:cNvSpPr>
          <p:nvPr>
            <p:ph type="title"/>
          </p:nvPr>
        </p:nvSpPr>
        <p:spPr>
          <a:xfrm>
            <a:off x="762001" y="803325"/>
            <a:ext cx="5314536" cy="1325563"/>
          </a:xfrm>
        </p:spPr>
        <p:txBody>
          <a:bodyPr>
            <a:normAutofit/>
          </a:bodyPr>
          <a:lstStyle/>
          <a:p>
            <a:pPr algn="ctr"/>
            <a:r>
              <a:rPr lang="en-IN" dirty="0">
                <a:latin typeface="BankGothic Lt BT" panose="020B0607020203060204" pitchFamily="34" charset="0"/>
              </a:rPr>
              <a:t>Potentiometer</a:t>
            </a:r>
          </a:p>
        </p:txBody>
      </p:sp>
      <p:sp>
        <p:nvSpPr>
          <p:cNvPr id="3" name="Content Placeholder 2">
            <a:extLst>
              <a:ext uri="{FF2B5EF4-FFF2-40B4-BE49-F238E27FC236}">
                <a16:creationId xmlns:a16="http://schemas.microsoft.com/office/drawing/2014/main" id="{4FC38C08-46A4-4256-A0E6-E5D202DA4040}"/>
              </a:ext>
            </a:extLst>
          </p:cNvPr>
          <p:cNvSpPr>
            <a:spLocks noGrp="1"/>
          </p:cNvSpPr>
          <p:nvPr>
            <p:ph idx="1"/>
          </p:nvPr>
        </p:nvSpPr>
        <p:spPr>
          <a:xfrm>
            <a:off x="762000" y="2279018"/>
            <a:ext cx="5314543" cy="3375920"/>
          </a:xfrm>
        </p:spPr>
        <p:txBody>
          <a:bodyPr anchor="t">
            <a:normAutofit/>
          </a:bodyPr>
          <a:lstStyle/>
          <a:p>
            <a:r>
              <a:rPr lang="en-IN" sz="2200" dirty="0"/>
              <a:t>A potentiometer is basically a potential divider where the ratio of the two resistances can be controlled using a knob.</a:t>
            </a:r>
          </a:p>
          <a:p>
            <a:r>
              <a:rPr lang="en-GB" sz="2200" dirty="0"/>
              <a:t>potentiometers can provide highly precise sensing and measurement for linear or rotary movement as their output voltage is proportional to the wipers position. </a:t>
            </a:r>
          </a:p>
          <a:p>
            <a:r>
              <a:rPr lang="en-IN" sz="2200" dirty="0"/>
              <a:t>It is also used to divide the voltage to the required value.</a:t>
            </a:r>
            <a:endParaRPr lang="en-GB" sz="2200" dirty="0"/>
          </a:p>
        </p:txBody>
      </p:sp>
      <p:sp>
        <p:nvSpPr>
          <p:cNvPr id="135" name="Freeform: Shape 134">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Freeform: Shape 136">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4" name="Picture 4" descr="Related image">
            <a:extLst>
              <a:ext uri="{FF2B5EF4-FFF2-40B4-BE49-F238E27FC236}">
                <a16:creationId xmlns:a16="http://schemas.microsoft.com/office/drawing/2014/main" id="{6A42BF33-B0BA-4A2D-A3F8-F67D6A0B51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30" t="28234" r="18407" b="24445"/>
          <a:stretch/>
        </p:blipFill>
        <p:spPr bwMode="auto">
          <a:xfrm>
            <a:off x="7546427" y="899177"/>
            <a:ext cx="4561934" cy="3523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19143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9BE04E4F-3E39-4A7A-88AB-49DD3619550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Working of Potentiometer</a:t>
            </a:r>
            <a:endParaRPr lang="en-US" sz="5400" kern="1200" dirty="0">
              <a:solidFill>
                <a:srgbClr val="FFFFFF"/>
              </a:solidFill>
              <a:latin typeface="+mj-lt"/>
              <a:ea typeface="+mj-ea"/>
              <a:cs typeface="+mj-cs"/>
            </a:endParaRP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218" name="Picture 2" descr="Image result for rotary potentiometer working">
            <a:extLst>
              <a:ext uri="{FF2B5EF4-FFF2-40B4-BE49-F238E27FC236}">
                <a16:creationId xmlns:a16="http://schemas.microsoft.com/office/drawing/2014/main" id="{AFAD3A38-F370-4D64-A87B-D3C8BB9D8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073" y="2392632"/>
            <a:ext cx="11287859" cy="4555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426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CC92E-A7C9-40FA-A419-7064E1328547}"/>
              </a:ext>
            </a:extLst>
          </p:cNvPr>
          <p:cNvSpPr>
            <a:spLocks noGrp="1"/>
          </p:cNvSpPr>
          <p:nvPr>
            <p:ph type="title"/>
          </p:nvPr>
        </p:nvSpPr>
        <p:spPr>
          <a:xfrm>
            <a:off x="762001" y="803325"/>
            <a:ext cx="5314536" cy="1325563"/>
          </a:xfrm>
        </p:spPr>
        <p:txBody>
          <a:bodyPr>
            <a:normAutofit/>
          </a:bodyPr>
          <a:lstStyle/>
          <a:p>
            <a:r>
              <a:rPr lang="en-IN" dirty="0">
                <a:latin typeface="BankGothic Lt BT" panose="020B0607020203060204" pitchFamily="34" charset="0"/>
              </a:rPr>
              <a:t>Photoresistor</a:t>
            </a:r>
          </a:p>
        </p:txBody>
      </p:sp>
      <p:sp>
        <p:nvSpPr>
          <p:cNvPr id="3" name="Content Placeholder 2">
            <a:extLst>
              <a:ext uri="{FF2B5EF4-FFF2-40B4-BE49-F238E27FC236}">
                <a16:creationId xmlns:a16="http://schemas.microsoft.com/office/drawing/2014/main" id="{34904AD8-8D38-4CC6-9FF6-8F0020C7D723}"/>
              </a:ext>
            </a:extLst>
          </p:cNvPr>
          <p:cNvSpPr>
            <a:spLocks noGrp="1"/>
          </p:cNvSpPr>
          <p:nvPr>
            <p:ph idx="1"/>
          </p:nvPr>
        </p:nvSpPr>
        <p:spPr>
          <a:xfrm>
            <a:off x="762000" y="2279018"/>
            <a:ext cx="5314543" cy="3375920"/>
          </a:xfrm>
        </p:spPr>
        <p:txBody>
          <a:bodyPr anchor="t">
            <a:noAutofit/>
          </a:bodyPr>
          <a:lstStyle/>
          <a:p>
            <a:r>
              <a:rPr lang="en-GB" sz="2500" dirty="0"/>
              <a:t>An LDR (Light dependent resistor), as its name suggests, offers resistance in response to the ambient light. </a:t>
            </a:r>
          </a:p>
          <a:p>
            <a:r>
              <a:rPr lang="en-GB" sz="2500" dirty="0"/>
              <a:t>The resistance decreases as the intensity of incident light increases, and vice versa. In the absence of light, LDR exhibits a very large resistance. </a:t>
            </a:r>
          </a:p>
          <a:p>
            <a:r>
              <a:rPr lang="en-GB" sz="2500" dirty="0"/>
              <a:t>It can act as a sensor, since a varying voltage drop can be obtained in accordance with the varying light.</a:t>
            </a:r>
            <a:endParaRPr lang="en-IN" sz="2500" dirty="0"/>
          </a:p>
        </p:txBody>
      </p:sp>
      <p:sp>
        <p:nvSpPr>
          <p:cNvPr id="71" name="Freeform: Shape 7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Image result for ldr">
            <a:extLst>
              <a:ext uri="{FF2B5EF4-FFF2-40B4-BE49-F238E27FC236}">
                <a16:creationId xmlns:a16="http://schemas.microsoft.com/office/drawing/2014/main" id="{9E7D0ACB-51F1-4A61-902A-93A42E9A6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4057" y="643002"/>
            <a:ext cx="3796790" cy="3796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88370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1229</Words>
  <Application>Microsoft Office PowerPoint</Application>
  <PresentationFormat>Widescreen</PresentationFormat>
  <Paragraphs>202</Paragraphs>
  <Slides>45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Arial</vt:lpstr>
      <vt:lpstr>Bahnschrift Light SemiCondensed</vt:lpstr>
      <vt:lpstr>BankGothic Lt BT</vt:lpstr>
      <vt:lpstr>Calibri</vt:lpstr>
      <vt:lpstr>Calibri Light</vt:lpstr>
      <vt:lpstr>Copperplate Gothic Light</vt:lpstr>
      <vt:lpstr>Freestyle Script</vt:lpstr>
      <vt:lpstr>Lucida Calligraphy</vt:lpstr>
      <vt:lpstr>Wingdings</vt:lpstr>
      <vt:lpstr>Office Theme</vt:lpstr>
      <vt:lpstr>PowerPoint Presentation</vt:lpstr>
      <vt:lpstr>Let’s Recap</vt:lpstr>
      <vt:lpstr>Ohm’s Law</vt:lpstr>
      <vt:lpstr>Components</vt:lpstr>
      <vt:lpstr>Resistor</vt:lpstr>
      <vt:lpstr>Voltage Divider</vt:lpstr>
      <vt:lpstr>Potentiometer</vt:lpstr>
      <vt:lpstr>Working of Potentiometer</vt:lpstr>
      <vt:lpstr>Photoresistor</vt:lpstr>
      <vt:lpstr>Voltage Regulators</vt:lpstr>
      <vt:lpstr>How to use a Voltage Regulator</vt:lpstr>
      <vt:lpstr>Why use Voltage Regulator instead of Voltage Divider?</vt:lpstr>
      <vt:lpstr>Answer:</vt:lpstr>
      <vt:lpstr>Capacitor</vt:lpstr>
      <vt:lpstr>Diode</vt:lpstr>
      <vt:lpstr>Transistor</vt:lpstr>
      <vt:lpstr>TRANSISTORS</vt:lpstr>
      <vt:lpstr>Classification of Transistors</vt:lpstr>
      <vt:lpstr>Bipolar Junction Transistor(BJT) </vt:lpstr>
      <vt:lpstr>Types of BJT</vt:lpstr>
      <vt:lpstr>BJT as Current Amplifier</vt:lpstr>
      <vt:lpstr>MOSFET</vt:lpstr>
      <vt:lpstr>MOSFET</vt:lpstr>
      <vt:lpstr>Types of MOSFETS</vt:lpstr>
      <vt:lpstr>MOSFET as a Switch(N-channel)</vt:lpstr>
      <vt:lpstr>Bread Board</vt:lpstr>
      <vt:lpstr>Series and Parallel Connections on Breadboard</vt:lpstr>
      <vt:lpstr>Pushbutton Connection</vt:lpstr>
      <vt:lpstr>Pull-down Resistor</vt:lpstr>
      <vt:lpstr>Pull-up Resistor</vt:lpstr>
      <vt:lpstr>MOSFET as a Switch(N-channel)</vt:lpstr>
      <vt:lpstr>Logic Gates using MOSFET</vt:lpstr>
      <vt:lpstr>Logic AND</vt:lpstr>
      <vt:lpstr>Current Amplification using BJT</vt:lpstr>
      <vt:lpstr>Task</vt:lpstr>
      <vt:lpstr>PowerPoint Presentation</vt:lpstr>
      <vt:lpstr>Logic OR</vt:lpstr>
      <vt:lpstr>Extras</vt:lpstr>
      <vt:lpstr>Logic NOT</vt:lpstr>
      <vt:lpstr>Logic NOR</vt:lpstr>
      <vt:lpstr>Logic NAND</vt:lpstr>
      <vt:lpstr>Inverting Comparator Circuit</vt:lpstr>
      <vt:lpstr>Op-Amp Comparator</vt:lpstr>
      <vt:lpstr>Non-Inverting Comparator Circuit</vt:lpstr>
      <vt:lpstr>Operational Amplifier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Abdur Rahman</dc:creator>
  <cp:lastModifiedBy>Abdur Rahman</cp:lastModifiedBy>
  <cp:revision>2</cp:revision>
  <dcterms:created xsi:type="dcterms:W3CDTF">2018-09-19T04:38:12Z</dcterms:created>
  <dcterms:modified xsi:type="dcterms:W3CDTF">2018-09-19T10:09:20Z</dcterms:modified>
</cp:coreProperties>
</file>